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28"/>
  </p:notesMasterIdLst>
  <p:handoutMasterIdLst>
    <p:handoutMasterId r:id="rId29"/>
  </p:handoutMasterIdLst>
  <p:sldIdLst>
    <p:sldId id="271" r:id="rId2"/>
    <p:sldId id="353" r:id="rId3"/>
    <p:sldId id="387" r:id="rId4"/>
    <p:sldId id="354" r:id="rId5"/>
    <p:sldId id="365" r:id="rId6"/>
    <p:sldId id="355" r:id="rId7"/>
    <p:sldId id="388" r:id="rId8"/>
    <p:sldId id="377" r:id="rId9"/>
    <p:sldId id="389" r:id="rId10"/>
    <p:sldId id="390" r:id="rId11"/>
    <p:sldId id="391" r:id="rId12"/>
    <p:sldId id="392" r:id="rId13"/>
    <p:sldId id="393" r:id="rId14"/>
    <p:sldId id="394" r:id="rId15"/>
    <p:sldId id="395" r:id="rId16"/>
    <p:sldId id="396" r:id="rId17"/>
    <p:sldId id="397" r:id="rId18"/>
    <p:sldId id="398" r:id="rId19"/>
    <p:sldId id="399" r:id="rId20"/>
    <p:sldId id="400" r:id="rId21"/>
    <p:sldId id="401" r:id="rId22"/>
    <p:sldId id="402" r:id="rId23"/>
    <p:sldId id="403" r:id="rId24"/>
    <p:sldId id="404" r:id="rId25"/>
    <p:sldId id="405" r:id="rId26"/>
    <p:sldId id="320" r:id="rId27"/>
  </p:sldIdLst>
  <p:sldSz cx="12192000" cy="6858000"/>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021075DA-5A86-4134-9D84-8369D51AD520}">
          <p14:sldIdLst>
            <p14:sldId id="271"/>
            <p14:sldId id="353"/>
            <p14:sldId id="387"/>
            <p14:sldId id="354"/>
            <p14:sldId id="365"/>
            <p14:sldId id="355"/>
            <p14:sldId id="388"/>
            <p14:sldId id="377"/>
            <p14:sldId id="389"/>
            <p14:sldId id="390"/>
            <p14:sldId id="391"/>
            <p14:sldId id="392"/>
            <p14:sldId id="393"/>
            <p14:sldId id="394"/>
            <p14:sldId id="395"/>
            <p14:sldId id="396"/>
            <p14:sldId id="397"/>
            <p14:sldId id="398"/>
            <p14:sldId id="399"/>
            <p14:sldId id="400"/>
            <p14:sldId id="401"/>
            <p14:sldId id="402"/>
            <p14:sldId id="403"/>
            <p14:sldId id="404"/>
            <p14:sldId id="405"/>
            <p14:sldId id="320"/>
          </p14:sldIdLst>
        </p14:section>
        <p14:section name="Untitled Section" id="{A3AD2EDD-1E34-42E9-B964-AB9A860AC5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250" autoAdjust="0"/>
    <p:restoredTop sz="94434" autoAdjust="0"/>
  </p:normalViewPr>
  <p:slideViewPr>
    <p:cSldViewPr snapToGrid="0" snapToObjects="1">
      <p:cViewPr varScale="1">
        <p:scale>
          <a:sx n="71" d="100"/>
          <a:sy n="71" d="100"/>
        </p:scale>
        <p:origin x="360" y="6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iagrams/_rels/data1.xml.rels><?xml version="1.0" encoding="UTF-8" standalone="yes"?>
<Relationships xmlns="http://schemas.openxmlformats.org/package/2006/relationships"><Relationship Id="rId1" Type="http://schemas.openxmlformats.org/officeDocument/2006/relationships/image" Target="../media/image4.jp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91B310F-C587-4FDE-8ED7-28AF0FD26960}" type="doc">
      <dgm:prSet loTypeId="urn:microsoft.com/office/officeart/2005/8/layout/vList3" loCatId="list" qsTypeId="urn:microsoft.com/office/officeart/2005/8/quickstyle/simple1" qsCatId="simple" csTypeId="urn:microsoft.com/office/officeart/2005/8/colors/accent1_2" csCatId="accent1" phldr="1"/>
      <dgm:spPr/>
    </dgm:pt>
    <dgm:pt modelId="{9CDCF0B6-5493-40C5-BA60-805CBD2E2718}">
      <dgm:prSet phldrT="[Text]" custT="1"/>
      <dgm:spPr/>
      <dgm:t>
        <a:bodyPr/>
        <a:lstStyle/>
        <a:p>
          <a:r>
            <a:rPr lang="en-US" sz="3200" b="1" smtClean="0">
              <a:solidFill>
                <a:schemeClr val="bg1"/>
              </a:solidFill>
            </a:rPr>
            <a:t>       BỆNH VIỆN NHI ĐỒNG THÀNH PHỐ </a:t>
          </a:r>
        </a:p>
        <a:p>
          <a:r>
            <a:rPr lang="en-US" sz="4400" b="1" smtClean="0">
              <a:solidFill>
                <a:schemeClr val="bg1"/>
              </a:solidFill>
            </a:rPr>
            <a:t>      CHÀO ĐÓN CÁC BẠN!</a:t>
          </a:r>
          <a:endParaRPr lang="en-US" sz="4400">
            <a:solidFill>
              <a:schemeClr val="bg1"/>
            </a:solidFill>
          </a:endParaRPr>
        </a:p>
      </dgm:t>
    </dgm:pt>
    <dgm:pt modelId="{E5CD30D5-F263-4B3C-9A53-262787961821}" type="parTrans" cxnId="{06873BDA-FF24-4B37-BC08-446566BF694E}">
      <dgm:prSet/>
      <dgm:spPr/>
      <dgm:t>
        <a:bodyPr/>
        <a:lstStyle/>
        <a:p>
          <a:endParaRPr lang="en-US"/>
        </a:p>
      </dgm:t>
    </dgm:pt>
    <dgm:pt modelId="{54479735-1BD7-4145-B43F-6615C91DE408}" type="sibTrans" cxnId="{06873BDA-FF24-4B37-BC08-446566BF694E}">
      <dgm:prSet/>
      <dgm:spPr/>
      <dgm:t>
        <a:bodyPr/>
        <a:lstStyle/>
        <a:p>
          <a:endParaRPr lang="en-US"/>
        </a:p>
      </dgm:t>
    </dgm:pt>
    <dgm:pt modelId="{DD8AE71C-7561-46D7-8ED5-9B2A8418B273}" type="pres">
      <dgm:prSet presAssocID="{F91B310F-C587-4FDE-8ED7-28AF0FD26960}" presName="linearFlow" presStyleCnt="0">
        <dgm:presLayoutVars>
          <dgm:dir/>
          <dgm:resizeHandles val="exact"/>
        </dgm:presLayoutVars>
      </dgm:prSet>
      <dgm:spPr/>
    </dgm:pt>
    <dgm:pt modelId="{17A7917A-82D4-422F-A404-D5023C843B69}" type="pres">
      <dgm:prSet presAssocID="{9CDCF0B6-5493-40C5-BA60-805CBD2E2718}" presName="composite" presStyleCnt="0"/>
      <dgm:spPr/>
    </dgm:pt>
    <dgm:pt modelId="{5642975A-8C0D-4A86-B133-DD0393B40226}" type="pres">
      <dgm:prSet presAssocID="{9CDCF0B6-5493-40C5-BA60-805CBD2E2718}" presName="imgShp" presStyleLbl="fgImgPlace1" presStyleIdx="0" presStyleCnt="1"/>
      <dgm:spPr>
        <a:blipFill>
          <a:blip xmlns:r="http://schemas.openxmlformats.org/officeDocument/2006/relationships" r:embed="rId1">
            <a:extLst>
              <a:ext uri="{28A0092B-C50C-407E-A947-70E740481C1C}">
                <a14:useLocalDpi xmlns:a14="http://schemas.microsoft.com/office/drawing/2010/main" val="0"/>
              </a:ext>
            </a:extLst>
          </a:blip>
          <a:srcRect/>
          <a:stretch>
            <a:fillRect l="-39000" r="-39000"/>
          </a:stretch>
        </a:blipFill>
      </dgm:spPr>
    </dgm:pt>
    <dgm:pt modelId="{1681752D-81E3-4C61-B8E8-A59FF49C8429}" type="pres">
      <dgm:prSet presAssocID="{9CDCF0B6-5493-40C5-BA60-805CBD2E2718}" presName="txShp" presStyleLbl="node1" presStyleIdx="0" presStyleCnt="1" custScaleX="131428" custScaleY="84112">
        <dgm:presLayoutVars>
          <dgm:bulletEnabled val="1"/>
        </dgm:presLayoutVars>
      </dgm:prSet>
      <dgm:spPr/>
      <dgm:t>
        <a:bodyPr/>
        <a:lstStyle/>
        <a:p>
          <a:endParaRPr lang="en-US"/>
        </a:p>
      </dgm:t>
    </dgm:pt>
  </dgm:ptLst>
  <dgm:cxnLst>
    <dgm:cxn modelId="{48B3BC39-09BC-4B3B-BDC2-BBD3008FA303}" type="presOf" srcId="{9CDCF0B6-5493-40C5-BA60-805CBD2E2718}" destId="{1681752D-81E3-4C61-B8E8-A59FF49C8429}" srcOrd="0" destOrd="0" presId="urn:microsoft.com/office/officeart/2005/8/layout/vList3"/>
    <dgm:cxn modelId="{D779442A-263A-4FA0-B2DC-215A9A825836}" type="presOf" srcId="{F91B310F-C587-4FDE-8ED7-28AF0FD26960}" destId="{DD8AE71C-7561-46D7-8ED5-9B2A8418B273}" srcOrd="0" destOrd="0" presId="urn:microsoft.com/office/officeart/2005/8/layout/vList3"/>
    <dgm:cxn modelId="{06873BDA-FF24-4B37-BC08-446566BF694E}" srcId="{F91B310F-C587-4FDE-8ED7-28AF0FD26960}" destId="{9CDCF0B6-5493-40C5-BA60-805CBD2E2718}" srcOrd="0" destOrd="0" parTransId="{E5CD30D5-F263-4B3C-9A53-262787961821}" sibTransId="{54479735-1BD7-4145-B43F-6615C91DE408}"/>
    <dgm:cxn modelId="{329B281B-F00D-4655-9815-39E52E1102E0}" type="presParOf" srcId="{DD8AE71C-7561-46D7-8ED5-9B2A8418B273}" destId="{17A7917A-82D4-422F-A404-D5023C843B69}" srcOrd="0" destOrd="0" presId="urn:microsoft.com/office/officeart/2005/8/layout/vList3"/>
    <dgm:cxn modelId="{9D144417-18CC-40B7-8372-642282B004D4}" type="presParOf" srcId="{17A7917A-82D4-422F-A404-D5023C843B69}" destId="{5642975A-8C0D-4A86-B133-DD0393B40226}" srcOrd="0" destOrd="0" presId="urn:microsoft.com/office/officeart/2005/8/layout/vList3"/>
    <dgm:cxn modelId="{2895B934-3A42-4731-A6EF-824BFC1415BD}" type="presParOf" srcId="{17A7917A-82D4-422F-A404-D5023C843B69}" destId="{1681752D-81E3-4C61-B8E8-A59FF49C8429}"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351737"/>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5265809" y="0"/>
            <a:ext cx="4028440" cy="351737"/>
          </a:xfrm>
          <a:prstGeom prst="rect">
            <a:avLst/>
          </a:prstGeom>
        </p:spPr>
        <p:txBody>
          <a:bodyPr vert="horz" lIns="93177" tIns="46589" rIns="93177" bIns="46589" rtlCol="0"/>
          <a:lstStyle>
            <a:lvl1pPr algn="r">
              <a:defRPr sz="1200"/>
            </a:lvl1pPr>
          </a:lstStyle>
          <a:p>
            <a:fld id="{CE060046-38C4-496E-B9F8-6BD706C4F547}" type="datetimeFigureOut">
              <a:rPr lang="en-US" smtClean="0"/>
              <a:t>12/11/2024</a:t>
            </a:fld>
            <a:endParaRPr lang="en-US"/>
          </a:p>
        </p:txBody>
      </p:sp>
      <p:sp>
        <p:nvSpPr>
          <p:cNvPr id="4" name="Footer Placeholder 3"/>
          <p:cNvSpPr>
            <a:spLocks noGrp="1"/>
          </p:cNvSpPr>
          <p:nvPr>
            <p:ph type="ftr" sz="quarter" idx="2"/>
          </p:nvPr>
        </p:nvSpPr>
        <p:spPr>
          <a:xfrm>
            <a:off x="0" y="6658664"/>
            <a:ext cx="4028440" cy="351736"/>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5265809" y="6658664"/>
            <a:ext cx="4028440" cy="351736"/>
          </a:xfrm>
          <a:prstGeom prst="rect">
            <a:avLst/>
          </a:prstGeom>
        </p:spPr>
        <p:txBody>
          <a:bodyPr vert="horz" lIns="93177" tIns="46589" rIns="93177" bIns="46589" rtlCol="0" anchor="b"/>
          <a:lstStyle>
            <a:lvl1pPr algn="r">
              <a:defRPr sz="1200"/>
            </a:lvl1pPr>
          </a:lstStyle>
          <a:p>
            <a:fld id="{D869E46B-C392-4322-BC67-8A0EB6C7BB9E}" type="slidenum">
              <a:rPr lang="en-US" smtClean="0"/>
              <a:t>‹#›</a:t>
            </a:fld>
            <a:endParaRPr lang="en-US"/>
          </a:p>
        </p:txBody>
      </p:sp>
    </p:spTree>
    <p:extLst>
      <p:ext uri="{BB962C8B-B14F-4D97-AF65-F5344CB8AC3E}">
        <p14:creationId xmlns:p14="http://schemas.microsoft.com/office/powerpoint/2010/main" val="17026656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351737"/>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5265809" y="0"/>
            <a:ext cx="4028440" cy="351737"/>
          </a:xfrm>
          <a:prstGeom prst="rect">
            <a:avLst/>
          </a:prstGeom>
        </p:spPr>
        <p:txBody>
          <a:bodyPr vert="horz" lIns="93177" tIns="46589" rIns="93177" bIns="46589" rtlCol="0"/>
          <a:lstStyle>
            <a:lvl1pPr algn="r">
              <a:defRPr sz="1200"/>
            </a:lvl1pPr>
          </a:lstStyle>
          <a:p>
            <a:fld id="{C4B2FDF4-3186-FB4D-9270-B0FABEEE5F2B}" type="datetimeFigureOut">
              <a:rPr lang="en-US" smtClean="0"/>
              <a:t>12/11/2024</a:t>
            </a:fld>
            <a:endParaRPr lang="en-US"/>
          </a:p>
        </p:txBody>
      </p:sp>
      <p:sp>
        <p:nvSpPr>
          <p:cNvPr id="4" name="Slide Image Placeholder 3"/>
          <p:cNvSpPr>
            <a:spLocks noGrp="1" noRot="1" noChangeAspect="1"/>
          </p:cNvSpPr>
          <p:nvPr>
            <p:ph type="sldImg" idx="2"/>
          </p:nvPr>
        </p:nvSpPr>
        <p:spPr>
          <a:xfrm>
            <a:off x="2546350" y="876300"/>
            <a:ext cx="4203700" cy="2365375"/>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929640" y="3373755"/>
            <a:ext cx="7437120" cy="2760345"/>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658664"/>
            <a:ext cx="4028440" cy="351736"/>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5265809" y="6658664"/>
            <a:ext cx="4028440" cy="351736"/>
          </a:xfrm>
          <a:prstGeom prst="rect">
            <a:avLst/>
          </a:prstGeom>
        </p:spPr>
        <p:txBody>
          <a:bodyPr vert="horz" lIns="93177" tIns="46589" rIns="93177" bIns="46589" rtlCol="0" anchor="b"/>
          <a:lstStyle>
            <a:lvl1pPr algn="r">
              <a:defRPr sz="1200"/>
            </a:lvl1pPr>
          </a:lstStyle>
          <a:p>
            <a:fld id="{C2BE4866-F66D-C443-B5D9-9C3E400D29EC}" type="slidenum">
              <a:rPr lang="en-US" smtClean="0"/>
              <a:t>‹#›</a:t>
            </a:fld>
            <a:endParaRPr lang="en-US"/>
          </a:p>
        </p:txBody>
      </p:sp>
    </p:spTree>
    <p:extLst>
      <p:ext uri="{BB962C8B-B14F-4D97-AF65-F5344CB8AC3E}">
        <p14:creationId xmlns:p14="http://schemas.microsoft.com/office/powerpoint/2010/main" val="10124046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2BE4866-F66D-C443-B5D9-9C3E400D29EC}" type="slidenum">
              <a:rPr lang="en-US" smtClean="0"/>
              <a:t>1</a:t>
            </a:fld>
            <a:endParaRPr lang="en-US"/>
          </a:p>
        </p:txBody>
      </p:sp>
    </p:spTree>
    <p:extLst>
      <p:ext uri="{BB962C8B-B14F-4D97-AF65-F5344CB8AC3E}">
        <p14:creationId xmlns:p14="http://schemas.microsoft.com/office/powerpoint/2010/main" val="11208406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2BE4866-F66D-C443-B5D9-9C3E400D29EC}" type="slidenum">
              <a:rPr lang="en-US" smtClean="0"/>
              <a:t>2</a:t>
            </a:fld>
            <a:endParaRPr lang="en-US"/>
          </a:p>
        </p:txBody>
      </p:sp>
    </p:spTree>
    <p:extLst>
      <p:ext uri="{BB962C8B-B14F-4D97-AF65-F5344CB8AC3E}">
        <p14:creationId xmlns:p14="http://schemas.microsoft.com/office/powerpoint/2010/main" val="31854682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2BE4866-F66D-C443-B5D9-9C3E400D29EC}" type="slidenum">
              <a:rPr lang="en-US" smtClean="0"/>
              <a:t>3</a:t>
            </a:fld>
            <a:endParaRPr lang="en-US"/>
          </a:p>
        </p:txBody>
      </p:sp>
    </p:spTree>
    <p:extLst>
      <p:ext uri="{BB962C8B-B14F-4D97-AF65-F5344CB8AC3E}">
        <p14:creationId xmlns:p14="http://schemas.microsoft.com/office/powerpoint/2010/main" val="19465459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2BE4866-F66D-C443-B5D9-9C3E400D29EC}" type="slidenum">
              <a:rPr lang="en-US" smtClean="0"/>
              <a:t>4</a:t>
            </a:fld>
            <a:endParaRPr lang="en-US"/>
          </a:p>
        </p:txBody>
      </p:sp>
    </p:spTree>
    <p:extLst>
      <p:ext uri="{BB962C8B-B14F-4D97-AF65-F5344CB8AC3E}">
        <p14:creationId xmlns:p14="http://schemas.microsoft.com/office/powerpoint/2010/main" val="39838753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2BE4866-F66D-C443-B5D9-9C3E400D29EC}" type="slidenum">
              <a:rPr lang="en-US" smtClean="0"/>
              <a:t>5</a:t>
            </a:fld>
            <a:endParaRPr lang="en-US"/>
          </a:p>
        </p:txBody>
      </p:sp>
    </p:spTree>
    <p:extLst>
      <p:ext uri="{BB962C8B-B14F-4D97-AF65-F5344CB8AC3E}">
        <p14:creationId xmlns:p14="http://schemas.microsoft.com/office/powerpoint/2010/main" val="12795906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2BE4866-F66D-C443-B5D9-9C3E400D29EC}" type="slidenum">
              <a:rPr lang="en-US" smtClean="0"/>
              <a:t>6</a:t>
            </a:fld>
            <a:endParaRPr lang="en-US"/>
          </a:p>
        </p:txBody>
      </p:sp>
    </p:spTree>
    <p:extLst>
      <p:ext uri="{BB962C8B-B14F-4D97-AF65-F5344CB8AC3E}">
        <p14:creationId xmlns:p14="http://schemas.microsoft.com/office/powerpoint/2010/main" val="36998675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vi-VN"/>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16FA8438-584D-4A48-A1F6-B05F7381A4BD}" type="datetimeFigureOut">
              <a:rPr lang="en-US" smtClean="0"/>
              <a:t>12/11/2024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2D6482-0A5F-4A47-9685-BAB4B6C0CDB1}" type="slidenum">
              <a:rPr lang="en-US" smtClean="0"/>
              <a:t>‹#›</a:t>
            </a:fld>
            <a:endParaRPr lang="en-US"/>
          </a:p>
        </p:txBody>
      </p:sp>
      <p:pic>
        <p:nvPicPr>
          <p:cNvPr id="2051" name="Picture 3" descr="C:\Users\Admin.Admin-PC\Desktop\00-01-0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89632861"/>
      </p:ext>
    </p:extLst>
  </p:cSld>
  <p:clrMapOvr>
    <a:masterClrMapping/>
  </p:clrMapOvr>
  <mc:AlternateContent xmlns:mc="http://schemas.openxmlformats.org/markup-compatibility/2006" xmlns:p14="http://schemas.microsoft.com/office/powerpoint/2010/main">
    <mc:Choice Requires="p14">
      <p:transition p14:dur="10">
        <p:pull/>
      </p:transition>
    </mc:Choice>
    <mc:Fallback xmlns="">
      <p:transition>
        <p:pull/>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16FA8438-584D-4A48-A1F6-B05F7381A4BD}" type="datetimeFigureOut">
              <a:rPr lang="en-US" smtClean="0"/>
              <a:t>12/11/2024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2D6482-0A5F-4A47-9685-BAB4B6C0CDB1}" type="slidenum">
              <a:rPr lang="en-US" smtClean="0"/>
              <a:t>‹#›</a:t>
            </a:fld>
            <a:endParaRPr lang="en-US"/>
          </a:p>
        </p:txBody>
      </p:sp>
    </p:spTree>
    <p:extLst>
      <p:ext uri="{BB962C8B-B14F-4D97-AF65-F5344CB8AC3E}">
        <p14:creationId xmlns:p14="http://schemas.microsoft.com/office/powerpoint/2010/main" val="1290490046"/>
      </p:ext>
    </p:extLst>
  </p:cSld>
  <p:clrMapOvr>
    <a:masterClrMapping/>
  </p:clrMapOvr>
  <mc:AlternateContent xmlns:mc="http://schemas.openxmlformats.org/markup-compatibility/2006" xmlns:p14="http://schemas.microsoft.com/office/powerpoint/2010/main">
    <mc:Choice Requires="p14">
      <p:transition p14:dur="10">
        <p:pull/>
      </p:transition>
    </mc:Choice>
    <mc:Fallback xmlns="">
      <p:transition>
        <p:pull/>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16FA8438-584D-4A48-A1F6-B05F7381A4BD}" type="datetimeFigureOut">
              <a:rPr lang="en-US" smtClean="0"/>
              <a:t>12/11/2024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2D6482-0A5F-4A47-9685-BAB4B6C0CDB1}" type="slidenum">
              <a:rPr lang="en-US" smtClean="0"/>
              <a:t>‹#›</a:t>
            </a:fld>
            <a:endParaRPr lang="en-US"/>
          </a:p>
        </p:txBody>
      </p:sp>
    </p:spTree>
    <p:extLst>
      <p:ext uri="{BB962C8B-B14F-4D97-AF65-F5344CB8AC3E}">
        <p14:creationId xmlns:p14="http://schemas.microsoft.com/office/powerpoint/2010/main" val="667147125"/>
      </p:ext>
    </p:extLst>
  </p:cSld>
  <p:clrMapOvr>
    <a:masterClrMapping/>
  </p:clrMapOvr>
  <mc:AlternateContent xmlns:mc="http://schemas.openxmlformats.org/markup-compatibility/2006" xmlns:p14="http://schemas.microsoft.com/office/powerpoint/2010/main">
    <mc:Choice Requires="p14">
      <p:transition p14:dur="10">
        <p:pull/>
      </p:transition>
    </mc:Choice>
    <mc:Fallback xmlns="">
      <p:transition>
        <p:pull/>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16FA8438-584D-4A48-A1F6-B05F7381A4BD}" type="datetimeFigureOut">
              <a:rPr lang="en-US" smtClean="0"/>
              <a:t>12/11/2024</a:t>
            </a:fld>
            <a:endParaRPr lang="en-US"/>
          </a:p>
        </p:txBody>
      </p:sp>
      <p:sp>
        <p:nvSpPr>
          <p:cNvPr id="6" name="Slide Number Placeholder 5"/>
          <p:cNvSpPr>
            <a:spLocks noGrp="1"/>
          </p:cNvSpPr>
          <p:nvPr>
            <p:ph type="sldNum" sz="quarter" idx="12"/>
          </p:nvPr>
        </p:nvSpPr>
        <p:spPr/>
        <p:txBody>
          <a:bodyPr/>
          <a:lstStyle/>
          <a:p>
            <a:fld id="{4A2D6482-0A5F-4A47-9685-BAB4B6C0CDB1}" type="slidenum">
              <a:rPr lang="en-US" smtClean="0"/>
              <a:t>‹#›</a:t>
            </a:fld>
            <a:endParaRPr lang="en-US"/>
          </a:p>
        </p:txBody>
      </p:sp>
      <p:pic>
        <p:nvPicPr>
          <p:cNvPr id="1027" name="Picture 3" descr="C:\Users\Admin.Admin-PC\Desktop\11-0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69268429"/>
      </p:ext>
    </p:extLst>
  </p:cSld>
  <p:clrMapOvr>
    <a:masterClrMapping/>
  </p:clrMapOvr>
  <mc:AlternateContent xmlns:mc="http://schemas.openxmlformats.org/markup-compatibility/2006" xmlns:p14="http://schemas.microsoft.com/office/powerpoint/2010/main">
    <mc:Choice Requires="p14">
      <p:transition p14:dur="10">
        <p:pull/>
      </p:transition>
    </mc:Choice>
    <mc:Fallback xmlns="">
      <p:transition>
        <p:pull/>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vi-VN"/>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6FA8438-584D-4A48-A1F6-B05F7381A4BD}" type="datetimeFigureOut">
              <a:rPr lang="en-US" smtClean="0"/>
              <a:t>12/11/2024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2D6482-0A5F-4A47-9685-BAB4B6C0CDB1}" type="slidenum">
              <a:rPr lang="en-US" smtClean="0"/>
              <a:t>‹#›</a:t>
            </a:fld>
            <a:endParaRPr lang="en-US"/>
          </a:p>
        </p:txBody>
      </p:sp>
    </p:spTree>
    <p:extLst>
      <p:ext uri="{BB962C8B-B14F-4D97-AF65-F5344CB8AC3E}">
        <p14:creationId xmlns:p14="http://schemas.microsoft.com/office/powerpoint/2010/main" val="1538548476"/>
      </p:ext>
    </p:extLst>
  </p:cSld>
  <p:clrMapOvr>
    <a:masterClrMapping/>
  </p:clrMapOvr>
  <mc:AlternateContent xmlns:mc="http://schemas.openxmlformats.org/markup-compatibility/2006" xmlns:p14="http://schemas.microsoft.com/office/powerpoint/2010/main">
    <mc:Choice Requires="p14">
      <p:transition p14:dur="10">
        <p:pull/>
      </p:transition>
    </mc:Choice>
    <mc:Fallback xmlns="">
      <p:transition>
        <p:pull/>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16FA8438-584D-4A48-A1F6-B05F7381A4BD}" type="datetimeFigureOut">
              <a:rPr lang="en-US" smtClean="0"/>
              <a:t>12/11/2024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2D6482-0A5F-4A47-9685-BAB4B6C0CDB1}" type="slidenum">
              <a:rPr lang="en-US" smtClean="0"/>
              <a:t>‹#›</a:t>
            </a:fld>
            <a:endParaRPr lang="en-US"/>
          </a:p>
        </p:txBody>
      </p:sp>
    </p:spTree>
    <p:extLst>
      <p:ext uri="{BB962C8B-B14F-4D97-AF65-F5344CB8AC3E}">
        <p14:creationId xmlns:p14="http://schemas.microsoft.com/office/powerpoint/2010/main" val="2566024027"/>
      </p:ext>
    </p:extLst>
  </p:cSld>
  <p:clrMapOvr>
    <a:masterClrMapping/>
  </p:clrMapOvr>
  <mc:AlternateContent xmlns:mc="http://schemas.openxmlformats.org/markup-compatibility/2006" xmlns:p14="http://schemas.microsoft.com/office/powerpoint/2010/main">
    <mc:Choice Requires="p14">
      <p:transition p14:dur="10">
        <p:pull/>
      </p:transition>
    </mc:Choice>
    <mc:Fallback xmlns="">
      <p:transition>
        <p:pull/>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16FA8438-584D-4A48-A1F6-B05F7381A4BD}" type="datetimeFigureOut">
              <a:rPr lang="en-US" smtClean="0"/>
              <a:t>12/11/2024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2D6482-0A5F-4A47-9685-BAB4B6C0CDB1}" type="slidenum">
              <a:rPr lang="en-US" smtClean="0"/>
              <a:t>‹#›</a:t>
            </a:fld>
            <a:endParaRPr lang="en-US"/>
          </a:p>
        </p:txBody>
      </p:sp>
    </p:spTree>
    <p:extLst>
      <p:ext uri="{BB962C8B-B14F-4D97-AF65-F5344CB8AC3E}">
        <p14:creationId xmlns:p14="http://schemas.microsoft.com/office/powerpoint/2010/main" val="4268445119"/>
      </p:ext>
    </p:extLst>
  </p:cSld>
  <p:clrMapOvr>
    <a:masterClrMapping/>
  </p:clrMapOvr>
  <mc:AlternateContent xmlns:mc="http://schemas.openxmlformats.org/markup-compatibility/2006" xmlns:p14="http://schemas.microsoft.com/office/powerpoint/2010/main">
    <mc:Choice Requires="p14">
      <p:transition p14:dur="10">
        <p:pull/>
      </p:transition>
    </mc:Choice>
    <mc:Fallback xmlns="">
      <p:transition>
        <p:pull/>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16FA8438-584D-4A48-A1F6-B05F7381A4BD}" type="datetimeFigureOut">
              <a:rPr lang="en-US" smtClean="0"/>
              <a:t>12/11/2024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2D6482-0A5F-4A47-9685-BAB4B6C0CDB1}" type="slidenum">
              <a:rPr lang="en-US" smtClean="0"/>
              <a:t>‹#›</a:t>
            </a:fld>
            <a:endParaRPr lang="en-US"/>
          </a:p>
        </p:txBody>
      </p:sp>
    </p:spTree>
    <p:extLst>
      <p:ext uri="{BB962C8B-B14F-4D97-AF65-F5344CB8AC3E}">
        <p14:creationId xmlns:p14="http://schemas.microsoft.com/office/powerpoint/2010/main" val="620612384"/>
      </p:ext>
    </p:extLst>
  </p:cSld>
  <p:clrMapOvr>
    <a:masterClrMapping/>
  </p:clrMapOvr>
  <mc:AlternateContent xmlns:mc="http://schemas.openxmlformats.org/markup-compatibility/2006" xmlns:p14="http://schemas.microsoft.com/office/powerpoint/2010/main">
    <mc:Choice Requires="p14">
      <p:transition p14:dur="10">
        <p:pull/>
      </p:transition>
    </mc:Choice>
    <mc:Fallback xmlns="">
      <p:transition>
        <p:pull/>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FA8438-584D-4A48-A1F6-B05F7381A4BD}" type="datetimeFigureOut">
              <a:rPr lang="en-US" smtClean="0"/>
              <a:t>12/11/2024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2D6482-0A5F-4A47-9685-BAB4B6C0CDB1}" type="slidenum">
              <a:rPr lang="en-US" smtClean="0"/>
              <a:t>‹#›</a:t>
            </a:fld>
            <a:endParaRPr lang="en-US"/>
          </a:p>
        </p:txBody>
      </p:sp>
    </p:spTree>
    <p:extLst>
      <p:ext uri="{BB962C8B-B14F-4D97-AF65-F5344CB8AC3E}">
        <p14:creationId xmlns:p14="http://schemas.microsoft.com/office/powerpoint/2010/main" val="738297776"/>
      </p:ext>
    </p:extLst>
  </p:cSld>
  <p:clrMapOvr>
    <a:masterClrMapping/>
  </p:clrMapOvr>
  <mc:AlternateContent xmlns:mc="http://schemas.openxmlformats.org/markup-compatibility/2006" xmlns:p14="http://schemas.microsoft.com/office/powerpoint/2010/main">
    <mc:Choice Requires="p14">
      <p:transition p14:dur="10">
        <p:pull/>
      </p:transition>
    </mc:Choice>
    <mc:Fallback xmlns="">
      <p:transition>
        <p:pull/>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vi-VN"/>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FA8438-584D-4A48-A1F6-B05F7381A4BD}" type="datetimeFigureOut">
              <a:rPr lang="en-US" smtClean="0"/>
              <a:t>12/11/2024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2D6482-0A5F-4A47-9685-BAB4B6C0CDB1}" type="slidenum">
              <a:rPr lang="en-US" smtClean="0"/>
              <a:t>‹#›</a:t>
            </a:fld>
            <a:endParaRPr lang="en-US"/>
          </a:p>
        </p:txBody>
      </p:sp>
    </p:spTree>
    <p:extLst>
      <p:ext uri="{BB962C8B-B14F-4D97-AF65-F5344CB8AC3E}">
        <p14:creationId xmlns:p14="http://schemas.microsoft.com/office/powerpoint/2010/main" val="3573128498"/>
      </p:ext>
    </p:extLst>
  </p:cSld>
  <p:clrMapOvr>
    <a:masterClrMapping/>
  </p:clrMapOvr>
  <mc:AlternateContent xmlns:mc="http://schemas.openxmlformats.org/markup-compatibility/2006" xmlns:p14="http://schemas.microsoft.com/office/powerpoint/2010/main">
    <mc:Choice Requires="p14">
      <p:transition p14:dur="10">
        <p:pull/>
      </p:transition>
    </mc:Choice>
    <mc:Fallback xmlns="">
      <p:transition>
        <p:pull/>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vi-VN"/>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vi-VN"/>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FA8438-584D-4A48-A1F6-B05F7381A4BD}" type="datetimeFigureOut">
              <a:rPr lang="en-US" smtClean="0"/>
              <a:t>12/11/2024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2D6482-0A5F-4A47-9685-BAB4B6C0CDB1}" type="slidenum">
              <a:rPr lang="en-US" smtClean="0"/>
              <a:t>‹#›</a:t>
            </a:fld>
            <a:endParaRPr lang="en-US"/>
          </a:p>
        </p:txBody>
      </p:sp>
    </p:spTree>
    <p:extLst>
      <p:ext uri="{BB962C8B-B14F-4D97-AF65-F5344CB8AC3E}">
        <p14:creationId xmlns:p14="http://schemas.microsoft.com/office/powerpoint/2010/main" val="256497613"/>
      </p:ext>
    </p:extLst>
  </p:cSld>
  <p:clrMapOvr>
    <a:masterClrMapping/>
  </p:clrMapOvr>
  <mc:AlternateContent xmlns:mc="http://schemas.openxmlformats.org/markup-compatibility/2006" xmlns:p14="http://schemas.microsoft.com/office/powerpoint/2010/main">
    <mc:Choice Requires="p14">
      <p:transition p14:dur="10">
        <p:pull/>
      </p:transition>
    </mc:Choice>
    <mc:Fallback xmlns="">
      <p:transition>
        <p:pull/>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FA8438-584D-4A48-A1F6-B05F7381A4BD}" type="datetimeFigureOut">
              <a:rPr lang="en-US" smtClean="0"/>
              <a:t>12/11/2024</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2D6482-0A5F-4A47-9685-BAB4B6C0CDB1}" type="slidenum">
              <a:rPr lang="en-US" smtClean="0"/>
              <a:t>‹#›</a:t>
            </a:fld>
            <a:endParaRPr lang="en-US"/>
          </a:p>
        </p:txBody>
      </p:sp>
      <p:pic>
        <p:nvPicPr>
          <p:cNvPr id="7" name="Picture 3"/>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0896600" y="185738"/>
            <a:ext cx="914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2975657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xmlns:p14="http://schemas.microsoft.com/office/powerpoint/2010/main">
    <mc:Choice Requires="p14">
      <p:transition p14:dur="10">
        <p:pull/>
      </p:transition>
    </mc:Choice>
    <mc:Fallback xmlns="">
      <p:transition>
        <p:pull/>
      </p:transition>
    </mc:Fallback>
  </mc:AlternateConten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288306" y="793377"/>
            <a:ext cx="5091953" cy="2246769"/>
          </a:xfrm>
          <a:prstGeom prst="rect">
            <a:avLst/>
          </a:prstGeom>
        </p:spPr>
        <p:txBody>
          <a:bodyPr wrap="square">
            <a:spAutoFit/>
          </a:bodyPr>
          <a:lstStyle/>
          <a:p>
            <a:pPr algn="ctr"/>
            <a:r>
              <a:rPr lang="en-US" sz="2000" b="1" smtClean="0">
                <a:solidFill>
                  <a:srgbClr val="0070C0"/>
                </a:solidFill>
              </a:rPr>
              <a:t>HỘI ĐỒNG XÉT TUYỂN VIÊN CHỨC</a:t>
            </a:r>
            <a:endParaRPr lang="en-US" sz="2000" b="1" dirty="0" smtClean="0">
              <a:solidFill>
                <a:srgbClr val="0070C0"/>
              </a:solidFill>
            </a:endParaRPr>
          </a:p>
          <a:p>
            <a:pPr algn="ctr"/>
            <a:endParaRPr lang="en-US" sz="6000" b="1" dirty="0">
              <a:solidFill>
                <a:schemeClr val="accent1">
                  <a:lumMod val="75000"/>
                </a:schemeClr>
              </a:solidFill>
            </a:endParaRPr>
          </a:p>
          <a:p>
            <a:pPr algn="ctr"/>
            <a:endParaRPr lang="en-US" sz="6000" b="1" dirty="0">
              <a:solidFill>
                <a:schemeClr val="accent1">
                  <a:lumMod val="75000"/>
                </a:schemeClr>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68941"/>
            <a:ext cx="12192000" cy="6589059"/>
          </a:xfrm>
          <a:prstGeom prst="rect">
            <a:avLst/>
          </a:prstGeom>
          <a:ln>
            <a:noFill/>
          </a:ln>
          <a:effectLst>
            <a:softEdge rad="112500"/>
          </a:effectLst>
        </p:spPr>
      </p:pic>
    </p:spTree>
    <p:extLst>
      <p:ext uri="{BB962C8B-B14F-4D97-AF65-F5344CB8AC3E}">
        <p14:creationId xmlns:p14="http://schemas.microsoft.com/office/powerpoint/2010/main" val="4144297018"/>
      </p:ext>
    </p:extLst>
  </p:cSld>
  <p:clrMapOvr>
    <a:masterClrMapping/>
  </p:clrMapOvr>
  <mc:AlternateContent xmlns:mc="http://schemas.openxmlformats.org/markup-compatibility/2006" xmlns:p14="http://schemas.microsoft.com/office/powerpoint/2010/main">
    <mc:Choice Requires="p14">
      <p:transition p14:dur="10">
        <p:pull/>
      </p:transition>
    </mc:Choice>
    <mc:Fallback xmlns="">
      <p:transition>
        <p:pull/>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smtClean="0">
                <a:solidFill>
                  <a:srgbClr val="FF0000"/>
                </a:solidFill>
              </a:rPr>
              <a:t>                                   TÀI </a:t>
            </a:r>
            <a:r>
              <a:rPr lang="en-US" b="1" dirty="0">
                <a:solidFill>
                  <a:srgbClr val="FF0000"/>
                </a:solidFill>
              </a:rPr>
              <a:t>LIỆU </a:t>
            </a:r>
            <a:r>
              <a:rPr lang="en-US" b="1">
                <a:solidFill>
                  <a:srgbClr val="FF0000"/>
                </a:solidFill>
              </a:rPr>
              <a:t>ÔN </a:t>
            </a:r>
            <a:r>
              <a:rPr lang="en-US" b="1" smtClean="0">
                <a:solidFill>
                  <a:srgbClr val="FF0000"/>
                </a:solidFill>
              </a:rPr>
              <a:t>TẬP</a:t>
            </a:r>
            <a:endParaRPr lang="en-US" sz="2200" dirty="0"/>
          </a:p>
        </p:txBody>
      </p:sp>
      <p:sp>
        <p:nvSpPr>
          <p:cNvPr id="3" name="Content Placeholder 2"/>
          <p:cNvSpPr>
            <a:spLocks noGrp="1"/>
          </p:cNvSpPr>
          <p:nvPr>
            <p:ph idx="1"/>
          </p:nvPr>
        </p:nvSpPr>
        <p:spPr>
          <a:xfrm>
            <a:off x="609600" y="1390745"/>
            <a:ext cx="10972800" cy="4525963"/>
          </a:xfrm>
        </p:spPr>
        <p:txBody>
          <a:bodyPr>
            <a:noAutofit/>
          </a:bodyPr>
          <a:lstStyle/>
          <a:p>
            <a:pPr marL="0" indent="0">
              <a:spcAft>
                <a:spcPts val="600"/>
              </a:spcAft>
              <a:buNone/>
            </a:pPr>
            <a:r>
              <a:rPr lang="en-US" sz="2400" b="1">
                <a:solidFill>
                  <a:srgbClr val="FF0000"/>
                </a:solidFill>
              </a:rPr>
              <a:t>B. Kiến thức chuyên môn nghiệp vụ theo từng vị trí việc làm: 60 điểm</a:t>
            </a:r>
          </a:p>
          <a:p>
            <a:pPr marL="0" indent="0">
              <a:spcAft>
                <a:spcPts val="600"/>
              </a:spcAft>
              <a:buNone/>
            </a:pPr>
            <a:r>
              <a:rPr lang="en-US" sz="2000" b="1">
                <a:solidFill>
                  <a:srgbClr val="0070C0"/>
                </a:solidFill>
              </a:rPr>
              <a:t>3. </a:t>
            </a:r>
            <a:r>
              <a:rPr lang="vi-VN" sz="2000" b="1">
                <a:solidFill>
                  <a:srgbClr val="0070C0"/>
                </a:solidFill>
                <a:latin typeface="Calibri" panose="020F0502020204030204" pitchFamily="34" charset="0"/>
                <a:cs typeface="Calibri" panose="020F0502020204030204" pitchFamily="34" charset="0"/>
              </a:rPr>
              <a:t>Dược </a:t>
            </a:r>
            <a:r>
              <a:rPr lang="en-US" sz="2000" b="1" smtClean="0">
                <a:solidFill>
                  <a:srgbClr val="0070C0"/>
                </a:solidFill>
                <a:latin typeface="Calibri" panose="020F0502020204030204" pitchFamily="34" charset="0"/>
                <a:cs typeface="Calibri" panose="020F0502020204030204" pitchFamily="34" charset="0"/>
              </a:rPr>
              <a:t>sĩ </a:t>
            </a:r>
            <a:r>
              <a:rPr lang="vi-VN" sz="2000" b="1" smtClean="0">
                <a:solidFill>
                  <a:srgbClr val="0070C0"/>
                </a:solidFill>
                <a:latin typeface="Calibri" panose="020F0502020204030204" pitchFamily="34" charset="0"/>
                <a:cs typeface="Calibri" panose="020F0502020204030204" pitchFamily="34" charset="0"/>
              </a:rPr>
              <a:t>hạng </a:t>
            </a:r>
            <a:r>
              <a:rPr lang="vi-VN" sz="2000" b="1">
                <a:solidFill>
                  <a:srgbClr val="0070C0"/>
                </a:solidFill>
                <a:latin typeface="Calibri" panose="020F0502020204030204" pitchFamily="34" charset="0"/>
                <a:cs typeface="Calibri" panose="020F0502020204030204" pitchFamily="34" charset="0"/>
              </a:rPr>
              <a:t>III: </a:t>
            </a:r>
            <a:endParaRPr lang="en-US" sz="2000" b="1">
              <a:solidFill>
                <a:srgbClr val="0070C0"/>
              </a:solidFill>
              <a:latin typeface="Calibri" panose="020F0502020204030204" pitchFamily="34" charset="0"/>
              <a:cs typeface="Calibri" panose="020F0502020204030204" pitchFamily="34" charset="0"/>
            </a:endParaRPr>
          </a:p>
          <a:p>
            <a:pPr algn="just"/>
            <a:r>
              <a:rPr lang="en-US" sz="2000" smtClean="0">
                <a:latin typeface="Calibri" panose="020F0502020204030204" pitchFamily="34" charset="0"/>
                <a:cs typeface="Calibri" panose="020F0502020204030204" pitchFamily="34" charset="0"/>
              </a:rPr>
              <a:t>N</a:t>
            </a:r>
            <a:r>
              <a:rPr lang="vi-VN" sz="2000" smtClean="0">
                <a:latin typeface="Calibri" panose="020F0502020204030204" pitchFamily="34" charset="0"/>
                <a:cs typeface="Calibri" panose="020F0502020204030204" pitchFamily="34" charset="0"/>
              </a:rPr>
              <a:t>ghiệp </a:t>
            </a:r>
            <a:r>
              <a:rPr lang="vi-VN" sz="2000">
                <a:latin typeface="Calibri" panose="020F0502020204030204" pitchFamily="34" charset="0"/>
                <a:cs typeface="Calibri" panose="020F0502020204030204" pitchFamily="34" charset="0"/>
              </a:rPr>
              <a:t>vụ dược (đấu thầu, quản lý chuyên môn, quản lý thuốc, bảo hiểm y tế, nhà thuốc bệnh viện, ...); dược lâm sàng (Nghị định 131/2020/NĐ-CP Quy định về tổ chức hoạt động dược lâm sàng, Thông tư 23/2011/TT-BYT hướng dẫn sử dụng thuốc trong các cơ sở y tế có giường bệnh); giải quyết các tình huống thực tế có thể gặp.</a:t>
            </a:r>
            <a:endParaRPr lang="en-US" sz="2000">
              <a:latin typeface="Calibri" panose="020F0502020204030204" pitchFamily="34" charset="0"/>
              <a:cs typeface="Calibri" panose="020F0502020204030204" pitchFamily="34" charset="0"/>
            </a:endParaRPr>
          </a:p>
          <a:p>
            <a:pPr algn="just"/>
            <a:r>
              <a:rPr lang="en-US" sz="2000">
                <a:latin typeface="Calibri" panose="020F0502020204030204" pitchFamily="34" charset="0"/>
                <a:cs typeface="Calibri" panose="020F0502020204030204" pitchFamily="34" charset="0"/>
              </a:rPr>
              <a:t>Thông tư số </a:t>
            </a:r>
            <a:r>
              <a:rPr lang="vi-VN" sz="2000">
                <a:latin typeface="Calibri" panose="020F0502020204030204" pitchFamily="34" charset="0"/>
                <a:cs typeface="Calibri" panose="020F0502020204030204" pitchFamily="34" charset="0"/>
              </a:rPr>
              <a:t>07/VBHN-BYT</a:t>
            </a:r>
            <a:r>
              <a:rPr lang="en-US" sz="2000">
                <a:latin typeface="Calibri" panose="020F0502020204030204" pitchFamily="34" charset="0"/>
                <a:cs typeface="Calibri" panose="020F0502020204030204" pitchFamily="34" charset="0"/>
              </a:rPr>
              <a:t> ngày 19/04/2018 của Bộ Y tế về hướng dẫn sử dụng thuốc trong các cơ sở y tế có giường bệnh.</a:t>
            </a:r>
          </a:p>
          <a:p>
            <a:pPr algn="just"/>
            <a:r>
              <a:rPr lang="vi-VN" sz="2000">
                <a:latin typeface="Calibri" panose="020F0502020204030204" pitchFamily="34" charset="0"/>
                <a:cs typeface="Calibri" panose="020F0502020204030204" pitchFamily="34" charset="0"/>
              </a:rPr>
              <a:t>Thông tư số 30/2021/TT-BYT ngày 27 tháng 12 năm 2021 của Bộ Y tế quy định về hoạt động pha chế thuốc để điều trị người bệnh tại cơ sở khám bênh, chữa bệnh.</a:t>
            </a:r>
            <a:endParaRPr lang="en-US" sz="2000">
              <a:latin typeface="Calibri" panose="020F0502020204030204" pitchFamily="34" charset="0"/>
              <a:cs typeface="Calibri" panose="020F0502020204030204" pitchFamily="34" charset="0"/>
            </a:endParaRPr>
          </a:p>
          <a:p>
            <a:pPr algn="just"/>
            <a:r>
              <a:rPr lang="vi-VN" sz="2000">
                <a:latin typeface="Calibri" panose="020F0502020204030204" pitchFamily="34" charset="0"/>
                <a:cs typeface="Calibri" panose="020F0502020204030204" pitchFamily="34" charset="0"/>
              </a:rPr>
              <a:t>Thông tư số 07/2024/TT-BYT của Bộ Y tế: Quy định về đấu thầu thuốc tại cơ sở y tế công lập</a:t>
            </a:r>
            <a:r>
              <a:rPr lang="vi-VN" sz="2000" smtClean="0">
                <a:latin typeface="Calibri" panose="020F0502020204030204" pitchFamily="34" charset="0"/>
                <a:cs typeface="Calibri" panose="020F0502020204030204" pitchFamily="34" charset="0"/>
              </a:rPr>
              <a:t>.</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6964" y="341874"/>
            <a:ext cx="1921248" cy="1414737"/>
          </a:xfrm>
          <a:prstGeom prst="rect">
            <a:avLst/>
          </a:prstGeom>
        </p:spPr>
      </p:pic>
    </p:spTree>
    <p:extLst>
      <p:ext uri="{BB962C8B-B14F-4D97-AF65-F5344CB8AC3E}">
        <p14:creationId xmlns:p14="http://schemas.microsoft.com/office/powerpoint/2010/main" val="3136031322"/>
      </p:ext>
    </p:extLst>
  </p:cSld>
  <p:clrMapOvr>
    <a:masterClrMapping/>
  </p:clrMapOvr>
  <mc:AlternateContent xmlns:mc="http://schemas.openxmlformats.org/markup-compatibility/2006" xmlns:p14="http://schemas.microsoft.com/office/powerpoint/2010/main">
    <mc:Choice Requires="p14">
      <p:transition p14:dur="10">
        <p:pull/>
      </p:transition>
    </mc:Choice>
    <mc:Fallback xmlns="">
      <p:transition>
        <p:pull/>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smtClean="0">
                <a:solidFill>
                  <a:srgbClr val="FF0000"/>
                </a:solidFill>
              </a:rPr>
              <a:t>                                   TÀI </a:t>
            </a:r>
            <a:r>
              <a:rPr lang="en-US" b="1" dirty="0">
                <a:solidFill>
                  <a:srgbClr val="FF0000"/>
                </a:solidFill>
              </a:rPr>
              <a:t>LIỆU </a:t>
            </a:r>
            <a:r>
              <a:rPr lang="en-US" b="1">
                <a:solidFill>
                  <a:srgbClr val="FF0000"/>
                </a:solidFill>
              </a:rPr>
              <a:t>ÔN </a:t>
            </a:r>
            <a:r>
              <a:rPr lang="en-US" b="1" smtClean="0">
                <a:solidFill>
                  <a:srgbClr val="FF0000"/>
                </a:solidFill>
              </a:rPr>
              <a:t>TẬP</a:t>
            </a:r>
            <a:endParaRPr lang="en-US" sz="2200" dirty="0"/>
          </a:p>
        </p:txBody>
      </p:sp>
      <p:sp>
        <p:nvSpPr>
          <p:cNvPr id="3" name="Content Placeholder 2"/>
          <p:cNvSpPr>
            <a:spLocks noGrp="1"/>
          </p:cNvSpPr>
          <p:nvPr>
            <p:ph idx="1"/>
          </p:nvPr>
        </p:nvSpPr>
        <p:spPr>
          <a:xfrm>
            <a:off x="609600" y="1390745"/>
            <a:ext cx="10972800" cy="4525963"/>
          </a:xfrm>
        </p:spPr>
        <p:txBody>
          <a:bodyPr>
            <a:noAutofit/>
          </a:bodyPr>
          <a:lstStyle/>
          <a:p>
            <a:pPr marL="0" indent="0">
              <a:spcAft>
                <a:spcPts val="600"/>
              </a:spcAft>
              <a:buNone/>
            </a:pPr>
            <a:r>
              <a:rPr lang="en-US" sz="2400" b="1">
                <a:solidFill>
                  <a:srgbClr val="FF0000"/>
                </a:solidFill>
              </a:rPr>
              <a:t>B. Kiến thức chuyên môn nghiệp vụ theo từng vị trí việc làm: 60 điểm</a:t>
            </a:r>
          </a:p>
          <a:p>
            <a:pPr marL="0" indent="0">
              <a:spcAft>
                <a:spcPts val="600"/>
              </a:spcAft>
              <a:buNone/>
            </a:pPr>
            <a:r>
              <a:rPr lang="en-US" sz="2000" b="1">
                <a:solidFill>
                  <a:srgbClr val="0070C0"/>
                </a:solidFill>
              </a:rPr>
              <a:t>3. </a:t>
            </a:r>
            <a:r>
              <a:rPr lang="vi-VN" sz="2000" b="1">
                <a:solidFill>
                  <a:srgbClr val="0070C0"/>
                </a:solidFill>
                <a:latin typeface="Calibri" panose="020F0502020204030204" pitchFamily="34" charset="0"/>
                <a:cs typeface="Calibri" panose="020F0502020204030204" pitchFamily="34" charset="0"/>
              </a:rPr>
              <a:t>Dược </a:t>
            </a:r>
            <a:r>
              <a:rPr lang="en-US" sz="2000" b="1" smtClean="0">
                <a:solidFill>
                  <a:srgbClr val="0070C0"/>
                </a:solidFill>
                <a:latin typeface="Calibri" panose="020F0502020204030204" pitchFamily="34" charset="0"/>
                <a:cs typeface="Calibri" panose="020F0502020204030204" pitchFamily="34" charset="0"/>
              </a:rPr>
              <a:t>sĩ </a:t>
            </a:r>
            <a:r>
              <a:rPr lang="vi-VN" sz="2000" b="1" smtClean="0">
                <a:solidFill>
                  <a:srgbClr val="0070C0"/>
                </a:solidFill>
                <a:latin typeface="Calibri" panose="020F0502020204030204" pitchFamily="34" charset="0"/>
                <a:cs typeface="Calibri" panose="020F0502020204030204" pitchFamily="34" charset="0"/>
              </a:rPr>
              <a:t>hạng </a:t>
            </a:r>
            <a:r>
              <a:rPr lang="vi-VN" sz="2000" b="1">
                <a:solidFill>
                  <a:srgbClr val="0070C0"/>
                </a:solidFill>
                <a:latin typeface="Calibri" panose="020F0502020204030204" pitchFamily="34" charset="0"/>
                <a:cs typeface="Calibri" panose="020F0502020204030204" pitchFamily="34" charset="0"/>
              </a:rPr>
              <a:t>III: </a:t>
            </a:r>
            <a:r>
              <a:rPr lang="en-US" sz="2000" b="1" smtClean="0">
                <a:solidFill>
                  <a:srgbClr val="0070C0"/>
                </a:solidFill>
                <a:latin typeface="Calibri" panose="020F0502020204030204" pitchFamily="34" charset="0"/>
                <a:cs typeface="Calibri" panose="020F0502020204030204" pitchFamily="34" charset="0"/>
              </a:rPr>
              <a:t>(tiếp theo)</a:t>
            </a:r>
            <a:endParaRPr lang="en-US" sz="2000" b="1">
              <a:solidFill>
                <a:srgbClr val="0070C0"/>
              </a:solidFill>
              <a:latin typeface="Calibri" panose="020F0502020204030204" pitchFamily="34" charset="0"/>
              <a:cs typeface="Calibri" panose="020F0502020204030204" pitchFamily="34" charset="0"/>
            </a:endParaRPr>
          </a:p>
          <a:p>
            <a:pPr algn="just"/>
            <a:r>
              <a:rPr lang="vi-VN" sz="2000" smtClean="0">
                <a:latin typeface="Calibri" panose="020F0502020204030204" pitchFamily="34" charset="0"/>
                <a:cs typeface="Calibri" panose="020F0502020204030204" pitchFamily="34" charset="0"/>
              </a:rPr>
              <a:t>Thông tư số 22/2011/TT-BYT ngày 10 tháng 6 năm 2011 về Quy định tổ chức và hoạt động của khoa Dược bệnh viện.</a:t>
            </a:r>
            <a:endParaRPr lang="en-US" sz="2000" smtClean="0">
              <a:latin typeface="Calibri" panose="020F0502020204030204" pitchFamily="34" charset="0"/>
              <a:cs typeface="Calibri" panose="020F0502020204030204" pitchFamily="34" charset="0"/>
            </a:endParaRPr>
          </a:p>
          <a:p>
            <a:pPr algn="just"/>
            <a:r>
              <a:rPr lang="en-US" sz="2000" smtClean="0">
                <a:latin typeface="Calibri" panose="020F0502020204030204" pitchFamily="34" charset="0"/>
                <a:cs typeface="Calibri" panose="020F0502020204030204" pitchFamily="34" charset="0"/>
              </a:rPr>
              <a:t>Thông tư số 21/2013/TT-BYT ngày 08 tháng 8 năm 2013 quy định về tổ chức và hoạt động của hội đồng thuốc và điều trị trong bệnh viện.</a:t>
            </a:r>
          </a:p>
          <a:p>
            <a:pPr algn="just"/>
            <a:r>
              <a:rPr lang="vi-VN" sz="2000" smtClean="0">
                <a:latin typeface="Calibri" panose="020F0502020204030204" pitchFamily="34" charset="0"/>
                <a:cs typeface="Calibri" panose="020F0502020204030204" pitchFamily="34" charset="0"/>
              </a:rPr>
              <a:t>Thông tư số 15/2019/TT-BYT ngày 11 tháng 7 năm 2019 của Bộ Y tế quy định việc đấu thầu thuốc tại các cơ sở y tế công lập.</a:t>
            </a:r>
            <a:endParaRPr lang="en-US" sz="2000" smtClean="0">
              <a:latin typeface="Calibri" panose="020F0502020204030204" pitchFamily="34" charset="0"/>
              <a:cs typeface="Calibri" panose="020F0502020204030204" pitchFamily="34" charset="0"/>
            </a:endParaRPr>
          </a:p>
          <a:p>
            <a:pPr algn="just"/>
            <a:r>
              <a:rPr lang="vi-VN" sz="2000" smtClean="0">
                <a:latin typeface="Calibri" panose="020F0502020204030204" pitchFamily="34" charset="0"/>
                <a:cs typeface="Calibri" panose="020F0502020204030204" pitchFamily="34" charset="0"/>
              </a:rPr>
              <a:t>Một số câu hỏi chuyên môn đáp ứng yêu cầu vị trí việc làm</a:t>
            </a:r>
            <a:r>
              <a:rPr lang="en-US" sz="2000" smtClean="0">
                <a:latin typeface="Calibri" panose="020F0502020204030204" pitchFamily="34" charset="0"/>
                <a:cs typeface="Calibri" panose="020F0502020204030204" pitchFamily="34" charset="0"/>
              </a:rPr>
              <a:t>.</a:t>
            </a:r>
            <a:r>
              <a:rPr lang="vi-VN" sz="2000" smtClean="0">
                <a:latin typeface="Calibri" panose="020F0502020204030204" pitchFamily="34" charset="0"/>
                <a:cs typeface="Calibri" panose="020F0502020204030204" pitchFamily="34" charset="0"/>
              </a:rPr>
              <a:t>	</a:t>
            </a:r>
            <a:endParaRPr lang="en-US" sz="2000">
              <a:latin typeface="Calibri" panose="020F0502020204030204" pitchFamily="34" charset="0"/>
              <a:cs typeface="Calibri" panose="020F050202020403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6964" y="341874"/>
            <a:ext cx="1921248" cy="1414737"/>
          </a:xfrm>
          <a:prstGeom prst="rect">
            <a:avLst/>
          </a:prstGeom>
        </p:spPr>
      </p:pic>
    </p:spTree>
    <p:extLst>
      <p:ext uri="{BB962C8B-B14F-4D97-AF65-F5344CB8AC3E}">
        <p14:creationId xmlns:p14="http://schemas.microsoft.com/office/powerpoint/2010/main" val="3572139699"/>
      </p:ext>
    </p:extLst>
  </p:cSld>
  <p:clrMapOvr>
    <a:masterClrMapping/>
  </p:clrMapOvr>
  <mc:AlternateContent xmlns:mc="http://schemas.openxmlformats.org/markup-compatibility/2006" xmlns:p14="http://schemas.microsoft.com/office/powerpoint/2010/main">
    <mc:Choice Requires="p14">
      <p:transition p14:dur="10">
        <p:pull/>
      </p:transition>
    </mc:Choice>
    <mc:Fallback xmlns="">
      <p:transition>
        <p:pull/>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smtClean="0">
                <a:solidFill>
                  <a:srgbClr val="FF0000"/>
                </a:solidFill>
              </a:rPr>
              <a:t>                                   TÀI </a:t>
            </a:r>
            <a:r>
              <a:rPr lang="en-US" b="1" dirty="0">
                <a:solidFill>
                  <a:srgbClr val="FF0000"/>
                </a:solidFill>
              </a:rPr>
              <a:t>LIỆU </a:t>
            </a:r>
            <a:r>
              <a:rPr lang="en-US" b="1">
                <a:solidFill>
                  <a:srgbClr val="FF0000"/>
                </a:solidFill>
              </a:rPr>
              <a:t>ÔN </a:t>
            </a:r>
            <a:r>
              <a:rPr lang="en-US" b="1" smtClean="0">
                <a:solidFill>
                  <a:srgbClr val="FF0000"/>
                </a:solidFill>
              </a:rPr>
              <a:t>TẬP</a:t>
            </a:r>
            <a:endParaRPr lang="en-US" sz="2200" dirty="0"/>
          </a:p>
        </p:txBody>
      </p:sp>
      <p:sp>
        <p:nvSpPr>
          <p:cNvPr id="3" name="Content Placeholder 2"/>
          <p:cNvSpPr>
            <a:spLocks noGrp="1"/>
          </p:cNvSpPr>
          <p:nvPr>
            <p:ph idx="1"/>
          </p:nvPr>
        </p:nvSpPr>
        <p:spPr>
          <a:xfrm>
            <a:off x="609600" y="1390745"/>
            <a:ext cx="10972800" cy="4525963"/>
          </a:xfrm>
        </p:spPr>
        <p:txBody>
          <a:bodyPr>
            <a:noAutofit/>
          </a:bodyPr>
          <a:lstStyle/>
          <a:p>
            <a:pPr marL="0" indent="0">
              <a:spcAft>
                <a:spcPts val="600"/>
              </a:spcAft>
              <a:buNone/>
            </a:pPr>
            <a:r>
              <a:rPr lang="en-US" sz="2400" b="1">
                <a:solidFill>
                  <a:srgbClr val="FF0000"/>
                </a:solidFill>
              </a:rPr>
              <a:t>B. Kiến thức chuyên môn nghiệp vụ theo từng vị trí việc làm: 60 điểm</a:t>
            </a:r>
          </a:p>
          <a:p>
            <a:pPr marL="0" indent="0">
              <a:buNone/>
            </a:pPr>
            <a:r>
              <a:rPr lang="en-US" sz="2000" b="1" smtClean="0">
                <a:solidFill>
                  <a:srgbClr val="0070C0"/>
                </a:solidFill>
                <a:latin typeface="Calibri" panose="020F0502020204030204" pitchFamily="34" charset="0"/>
                <a:cs typeface="Calibri" panose="020F0502020204030204" pitchFamily="34" charset="0"/>
              </a:rPr>
              <a:t>4. </a:t>
            </a:r>
            <a:r>
              <a:rPr lang="vi-VN" sz="2000" b="1" smtClean="0">
                <a:solidFill>
                  <a:srgbClr val="0070C0"/>
                </a:solidFill>
                <a:latin typeface="Calibri" panose="020F0502020204030204" pitchFamily="34" charset="0"/>
                <a:cs typeface="Calibri" panose="020F0502020204030204" pitchFamily="34" charset="0"/>
              </a:rPr>
              <a:t>Dược </a:t>
            </a:r>
            <a:r>
              <a:rPr lang="vi-VN" sz="2000" b="1">
                <a:solidFill>
                  <a:srgbClr val="0070C0"/>
                </a:solidFill>
                <a:latin typeface="Calibri" panose="020F0502020204030204" pitchFamily="34" charset="0"/>
                <a:cs typeface="Calibri" panose="020F0502020204030204" pitchFamily="34" charset="0"/>
              </a:rPr>
              <a:t>hạng IV: </a:t>
            </a:r>
            <a:endParaRPr lang="en-US" sz="2000" b="1" smtClean="0">
              <a:solidFill>
                <a:srgbClr val="0070C0"/>
              </a:solidFill>
              <a:latin typeface="Calibri" panose="020F0502020204030204" pitchFamily="34" charset="0"/>
              <a:cs typeface="Calibri" panose="020F0502020204030204" pitchFamily="34" charset="0"/>
            </a:endParaRPr>
          </a:p>
          <a:p>
            <a:pPr algn="just"/>
            <a:r>
              <a:rPr lang="en-US" sz="2000" smtClean="0">
                <a:latin typeface="Calibri" panose="020F0502020204030204" pitchFamily="34" charset="0"/>
                <a:cs typeface="Calibri" panose="020F0502020204030204" pitchFamily="34" charset="0"/>
              </a:rPr>
              <a:t>Q</a:t>
            </a:r>
            <a:r>
              <a:rPr lang="vi-VN" sz="2000" smtClean="0">
                <a:latin typeface="Calibri" panose="020F0502020204030204" pitchFamily="34" charset="0"/>
                <a:cs typeface="Calibri" panose="020F0502020204030204" pitchFamily="34" charset="0"/>
              </a:rPr>
              <a:t>uản </a:t>
            </a:r>
            <a:r>
              <a:rPr lang="vi-VN" sz="2000">
                <a:latin typeface="Calibri" panose="020F0502020204030204" pitchFamily="34" charset="0"/>
                <a:cs typeface="Calibri" panose="020F0502020204030204" pitchFamily="34" charset="0"/>
              </a:rPr>
              <a:t>lý thuốc kiểm soát đặc biệt; các nội dung liên quan đến công tác bảo quản thuốc tại kho GSP của Khoa Dược; các nội dung liên quan đến công tác tại nhà thuốc GPP bệnh viện; các nội dung liên quan đến BHYT; giải quyết các tình huống thực tế có thể gặp.</a:t>
            </a:r>
            <a:endParaRPr lang="en-US" sz="2000">
              <a:latin typeface="Calibri" panose="020F0502020204030204" pitchFamily="34" charset="0"/>
              <a:cs typeface="Calibri" panose="020F0502020204030204" pitchFamily="34" charset="0"/>
            </a:endParaRPr>
          </a:p>
          <a:p>
            <a:pPr algn="just"/>
            <a:r>
              <a:rPr lang="vi-VN" sz="2000" smtClean="0">
                <a:latin typeface="Calibri" panose="020F0502020204030204" pitchFamily="34" charset="0"/>
                <a:cs typeface="Calibri" panose="020F0502020204030204" pitchFamily="34" charset="0"/>
              </a:rPr>
              <a:t>Thông </a:t>
            </a:r>
            <a:r>
              <a:rPr lang="vi-VN" sz="2000">
                <a:latin typeface="Calibri" panose="020F0502020204030204" pitchFamily="34" charset="0"/>
                <a:cs typeface="Calibri" panose="020F0502020204030204" pitchFamily="34" charset="0"/>
              </a:rPr>
              <a:t>tư số 07/VBHN-BYT ngày </a:t>
            </a:r>
            <a:r>
              <a:rPr lang="vi-VN" sz="2000" smtClean="0">
                <a:latin typeface="Calibri" panose="020F0502020204030204" pitchFamily="34" charset="0"/>
                <a:cs typeface="Calibri" panose="020F0502020204030204" pitchFamily="34" charset="0"/>
              </a:rPr>
              <a:t>19</a:t>
            </a:r>
            <a:r>
              <a:rPr lang="en-US" sz="2000" smtClean="0">
                <a:latin typeface="Calibri" panose="020F0502020204030204" pitchFamily="34" charset="0"/>
                <a:cs typeface="Calibri" panose="020F0502020204030204" pitchFamily="34" charset="0"/>
              </a:rPr>
              <a:t> tháng </a:t>
            </a:r>
            <a:r>
              <a:rPr lang="vi-VN" sz="2000" smtClean="0">
                <a:latin typeface="Calibri" panose="020F0502020204030204" pitchFamily="34" charset="0"/>
                <a:cs typeface="Calibri" panose="020F0502020204030204" pitchFamily="34" charset="0"/>
              </a:rPr>
              <a:t>04</a:t>
            </a:r>
            <a:r>
              <a:rPr lang="en-US" sz="2000" smtClean="0">
                <a:latin typeface="Calibri" panose="020F0502020204030204" pitchFamily="34" charset="0"/>
                <a:cs typeface="Calibri" panose="020F0502020204030204" pitchFamily="34" charset="0"/>
              </a:rPr>
              <a:t> năm </a:t>
            </a:r>
            <a:r>
              <a:rPr lang="vi-VN" sz="2000" smtClean="0">
                <a:latin typeface="Calibri" panose="020F0502020204030204" pitchFamily="34" charset="0"/>
                <a:cs typeface="Calibri" panose="020F0502020204030204" pitchFamily="34" charset="0"/>
              </a:rPr>
              <a:t>2018 </a:t>
            </a:r>
            <a:r>
              <a:rPr lang="vi-VN" sz="2000">
                <a:latin typeface="Calibri" panose="020F0502020204030204" pitchFamily="34" charset="0"/>
                <a:cs typeface="Calibri" panose="020F0502020204030204" pitchFamily="34" charset="0"/>
              </a:rPr>
              <a:t>của Bộ Y tế về hướng dẫn sử dụng thuốc trong các cơ sở y tế có giường bệnh.</a:t>
            </a:r>
            <a:endParaRPr lang="en-US" sz="2000">
              <a:latin typeface="Calibri" panose="020F0502020204030204" pitchFamily="34" charset="0"/>
              <a:cs typeface="Calibri" panose="020F0502020204030204" pitchFamily="34" charset="0"/>
            </a:endParaRPr>
          </a:p>
          <a:p>
            <a:pPr algn="just"/>
            <a:r>
              <a:rPr lang="vi-VN" sz="2000">
                <a:latin typeface="Calibri" panose="020F0502020204030204" pitchFamily="34" charset="0"/>
                <a:cs typeface="Calibri" panose="020F0502020204030204" pitchFamily="34" charset="0"/>
              </a:rPr>
              <a:t>Thông tư số 30/2021/TT-BYT ngày 27 tháng 12 năm 2021 của Bộ Y tế quy định về hoạt động pha chế thuốc để điều trị người bệnh tại cơ sở khám bênh, chữa bệnh.</a:t>
            </a:r>
            <a:endParaRPr lang="en-US" sz="2000">
              <a:latin typeface="Calibri" panose="020F0502020204030204" pitchFamily="34" charset="0"/>
              <a:cs typeface="Calibri" panose="020F0502020204030204" pitchFamily="34" charset="0"/>
            </a:endParaRPr>
          </a:p>
          <a:p>
            <a:pPr algn="just"/>
            <a:r>
              <a:rPr lang="vi-VN" sz="2000">
                <a:latin typeface="Calibri" panose="020F0502020204030204" pitchFamily="34" charset="0"/>
                <a:cs typeface="Calibri" panose="020F0502020204030204" pitchFamily="34" charset="0"/>
              </a:rPr>
              <a:t>Thông tư số 15/2019/TT-BYT ngày 11 tháng 7 năm 2019 của Bộ Y tế quy định việc đấu thầu thuốc tại các cơ sở y tế công lập.</a:t>
            </a:r>
            <a:endParaRPr lang="en-US" sz="2000">
              <a:latin typeface="Calibri" panose="020F0502020204030204" pitchFamily="34" charset="0"/>
              <a:cs typeface="Calibri" panose="020F0502020204030204" pitchFamily="34" charset="0"/>
            </a:endParaRPr>
          </a:p>
          <a:p>
            <a:pPr algn="just"/>
            <a:r>
              <a:rPr lang="vi-VN" sz="2000">
                <a:latin typeface="Calibri" panose="020F0502020204030204" pitchFamily="34" charset="0"/>
                <a:cs typeface="Calibri" panose="020F0502020204030204" pitchFamily="34" charset="0"/>
              </a:rPr>
              <a:t>Thông tư số 22/2011/TT-BYT ngày 10 tháng 6 năm 2011 về Quy định tổ chức và hoạt động của khoa Dược bệnh viện.</a:t>
            </a:r>
            <a:endParaRPr lang="en-US" sz="2000">
              <a:latin typeface="Calibri" panose="020F0502020204030204" pitchFamily="34" charset="0"/>
              <a:cs typeface="Calibri" panose="020F0502020204030204" pitchFamily="34" charset="0"/>
            </a:endParaRPr>
          </a:p>
          <a:p>
            <a:pPr algn="just"/>
            <a:r>
              <a:rPr lang="vi-VN" sz="2000">
                <a:latin typeface="Calibri" panose="020F0502020204030204" pitchFamily="34" charset="0"/>
                <a:cs typeface="Calibri" panose="020F0502020204030204" pitchFamily="34" charset="0"/>
              </a:rPr>
              <a:t>Một số câu hỏi chuyên môn đáp ứng yêu cầu vị trí việc làm</a:t>
            </a:r>
            <a:r>
              <a:rPr lang="en-US" sz="2000">
                <a:latin typeface="Calibri" panose="020F0502020204030204" pitchFamily="34" charset="0"/>
                <a:cs typeface="Calibri" panose="020F0502020204030204" pitchFamily="34" charset="0"/>
              </a:rPr>
              <a:t>.</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6964" y="341874"/>
            <a:ext cx="1921248" cy="1414737"/>
          </a:xfrm>
          <a:prstGeom prst="rect">
            <a:avLst/>
          </a:prstGeom>
        </p:spPr>
      </p:pic>
    </p:spTree>
    <p:extLst>
      <p:ext uri="{BB962C8B-B14F-4D97-AF65-F5344CB8AC3E}">
        <p14:creationId xmlns:p14="http://schemas.microsoft.com/office/powerpoint/2010/main" val="2313288588"/>
      </p:ext>
    </p:extLst>
  </p:cSld>
  <p:clrMapOvr>
    <a:masterClrMapping/>
  </p:clrMapOvr>
  <mc:AlternateContent xmlns:mc="http://schemas.openxmlformats.org/markup-compatibility/2006" xmlns:p14="http://schemas.microsoft.com/office/powerpoint/2010/main">
    <mc:Choice Requires="p14">
      <p:transition p14:dur="10">
        <p:pull/>
      </p:transition>
    </mc:Choice>
    <mc:Fallback xmlns="">
      <p:transition>
        <p:pull/>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smtClean="0">
                <a:solidFill>
                  <a:srgbClr val="FF0000"/>
                </a:solidFill>
              </a:rPr>
              <a:t>                                   TÀI </a:t>
            </a:r>
            <a:r>
              <a:rPr lang="en-US" b="1" dirty="0">
                <a:solidFill>
                  <a:srgbClr val="FF0000"/>
                </a:solidFill>
              </a:rPr>
              <a:t>LIỆU </a:t>
            </a:r>
            <a:r>
              <a:rPr lang="en-US" b="1">
                <a:solidFill>
                  <a:srgbClr val="FF0000"/>
                </a:solidFill>
              </a:rPr>
              <a:t>ÔN </a:t>
            </a:r>
            <a:r>
              <a:rPr lang="en-US" b="1" smtClean="0">
                <a:solidFill>
                  <a:srgbClr val="FF0000"/>
                </a:solidFill>
              </a:rPr>
              <a:t>TẬP</a:t>
            </a:r>
            <a:endParaRPr lang="en-US" sz="2200" dirty="0"/>
          </a:p>
        </p:txBody>
      </p:sp>
      <p:sp>
        <p:nvSpPr>
          <p:cNvPr id="3" name="Content Placeholder 2"/>
          <p:cNvSpPr>
            <a:spLocks noGrp="1"/>
          </p:cNvSpPr>
          <p:nvPr>
            <p:ph idx="1"/>
          </p:nvPr>
        </p:nvSpPr>
        <p:spPr>
          <a:xfrm>
            <a:off x="609600" y="1390745"/>
            <a:ext cx="10972800" cy="4525963"/>
          </a:xfrm>
        </p:spPr>
        <p:txBody>
          <a:bodyPr>
            <a:noAutofit/>
          </a:bodyPr>
          <a:lstStyle/>
          <a:p>
            <a:pPr marL="0" indent="0">
              <a:spcAft>
                <a:spcPts val="600"/>
              </a:spcAft>
              <a:buNone/>
            </a:pPr>
            <a:r>
              <a:rPr lang="en-US" sz="2400" b="1">
                <a:solidFill>
                  <a:srgbClr val="FF0000"/>
                </a:solidFill>
              </a:rPr>
              <a:t>B. Kiến thức chuyên môn nghiệp vụ theo từng vị trí việc làm: 60 điểm</a:t>
            </a:r>
          </a:p>
          <a:p>
            <a:pPr marL="0" indent="0">
              <a:buNone/>
            </a:pPr>
            <a:r>
              <a:rPr lang="en-US" sz="2000" b="1" smtClean="0">
                <a:solidFill>
                  <a:srgbClr val="0070C0"/>
                </a:solidFill>
                <a:latin typeface="Calibri" panose="020F0502020204030204" pitchFamily="34" charset="0"/>
                <a:cs typeface="Calibri" panose="020F0502020204030204" pitchFamily="34" charset="0"/>
              </a:rPr>
              <a:t>5. </a:t>
            </a:r>
            <a:r>
              <a:rPr lang="vi-VN" sz="2000" b="1" smtClean="0">
                <a:solidFill>
                  <a:srgbClr val="0070C0"/>
                </a:solidFill>
                <a:latin typeface="Calibri" panose="020F0502020204030204" pitchFamily="34" charset="0"/>
                <a:cs typeface="Calibri" panose="020F0502020204030204" pitchFamily="34" charset="0"/>
              </a:rPr>
              <a:t>Y </a:t>
            </a:r>
            <a:r>
              <a:rPr lang="vi-VN" sz="2000" b="1">
                <a:solidFill>
                  <a:srgbClr val="0070C0"/>
                </a:solidFill>
                <a:latin typeface="Calibri" panose="020F0502020204030204" pitchFamily="34" charset="0"/>
                <a:cs typeface="Calibri" panose="020F0502020204030204" pitchFamily="34" charset="0"/>
              </a:rPr>
              <a:t>tế công cộng hạng III: </a:t>
            </a:r>
            <a:endParaRPr lang="en-US" sz="2000" b="1" smtClean="0">
              <a:solidFill>
                <a:srgbClr val="0070C0"/>
              </a:solidFill>
              <a:latin typeface="Calibri" panose="020F0502020204030204" pitchFamily="34" charset="0"/>
              <a:cs typeface="Calibri" panose="020F0502020204030204" pitchFamily="34" charset="0"/>
            </a:endParaRPr>
          </a:p>
          <a:p>
            <a:pPr algn="just"/>
            <a:r>
              <a:rPr lang="vi-VN" sz="2000" smtClean="0">
                <a:latin typeface="Calibri" panose="020F0502020204030204" pitchFamily="34" charset="0"/>
                <a:cs typeface="Calibri" panose="020F0502020204030204" pitchFamily="34" charset="0"/>
              </a:rPr>
              <a:t>Thông </a:t>
            </a:r>
            <a:r>
              <a:rPr lang="vi-VN" sz="2000">
                <a:latin typeface="Calibri" panose="020F0502020204030204" pitchFamily="34" charset="0"/>
                <a:cs typeface="Calibri" panose="020F0502020204030204" pitchFamily="34" charset="0"/>
              </a:rPr>
              <a:t>tư liên tịch số </a:t>
            </a:r>
            <a:r>
              <a:rPr lang="vi-VN" sz="2000" smtClean="0">
                <a:latin typeface="Calibri" panose="020F0502020204030204" pitchFamily="34" charset="0"/>
                <a:cs typeface="Calibri" panose="020F0502020204030204" pitchFamily="34" charset="0"/>
              </a:rPr>
              <a:t>11/2015/TTLT-BYT-BNV</a:t>
            </a:r>
            <a:r>
              <a:rPr lang="en-US" sz="2000" i="1"/>
              <a:t> </a:t>
            </a:r>
            <a:r>
              <a:rPr lang="en-US" sz="2000">
                <a:latin typeface="Calibri" panose="020F0502020204030204" pitchFamily="34" charset="0"/>
                <a:cs typeface="Calibri" panose="020F0502020204030204" pitchFamily="34" charset="0"/>
              </a:rPr>
              <a:t>ngày 27 tháng 5 năm 2015</a:t>
            </a:r>
            <a:r>
              <a:rPr lang="vi-VN" sz="2000">
                <a:latin typeface="Calibri" panose="020F0502020204030204" pitchFamily="34" charset="0"/>
                <a:cs typeface="Calibri" panose="020F0502020204030204" pitchFamily="34" charset="0"/>
              </a:rPr>
              <a:t> </a:t>
            </a:r>
            <a:r>
              <a:rPr lang="en-US" sz="2000">
                <a:latin typeface="Calibri" panose="020F0502020204030204" pitchFamily="34" charset="0"/>
                <a:cs typeface="Calibri" panose="020F0502020204030204" pitchFamily="34" charset="0"/>
              </a:rPr>
              <a:t>c</a:t>
            </a:r>
            <a:r>
              <a:rPr lang="en-US" sz="2000" smtClean="0">
                <a:latin typeface="Calibri" panose="020F0502020204030204" pitchFamily="34" charset="0"/>
                <a:cs typeface="Calibri" panose="020F0502020204030204" pitchFamily="34" charset="0"/>
              </a:rPr>
              <a:t>ủa </a:t>
            </a:r>
            <a:r>
              <a:rPr lang="es-ES" sz="2000" smtClean="0"/>
              <a:t>Bộ Y tế - Bộ Nội vụ q</a:t>
            </a:r>
            <a:r>
              <a:rPr lang="vi-VN" sz="2000" smtClean="0">
                <a:latin typeface="Calibri" panose="020F0502020204030204" pitchFamily="34" charset="0"/>
                <a:cs typeface="Calibri" panose="020F0502020204030204" pitchFamily="34" charset="0"/>
              </a:rPr>
              <a:t>uy định </a:t>
            </a:r>
            <a:r>
              <a:rPr lang="vi-VN" sz="2000">
                <a:latin typeface="Calibri" panose="020F0502020204030204" pitchFamily="34" charset="0"/>
                <a:cs typeface="Calibri" panose="020F0502020204030204" pitchFamily="34" charset="0"/>
              </a:rPr>
              <a:t>mã số, tiêu chuẩn chức danh nghề nghiệp y tế công cộng; </a:t>
            </a:r>
            <a:endParaRPr lang="en-US" sz="2000" smtClean="0">
              <a:latin typeface="Calibri" panose="020F0502020204030204" pitchFamily="34" charset="0"/>
              <a:cs typeface="Calibri" panose="020F0502020204030204" pitchFamily="34" charset="0"/>
            </a:endParaRPr>
          </a:p>
          <a:p>
            <a:pPr algn="just"/>
            <a:r>
              <a:rPr lang="vi-VN" sz="2000" smtClean="0">
                <a:latin typeface="Calibri" panose="020F0502020204030204" pitchFamily="34" charset="0"/>
                <a:cs typeface="Calibri" panose="020F0502020204030204" pitchFamily="34" charset="0"/>
              </a:rPr>
              <a:t>Thông </a:t>
            </a:r>
            <a:r>
              <a:rPr lang="vi-VN" sz="2000">
                <a:latin typeface="Calibri" panose="020F0502020204030204" pitchFamily="34" charset="0"/>
                <a:cs typeface="Calibri" panose="020F0502020204030204" pitchFamily="34" charset="0"/>
              </a:rPr>
              <a:t>tư số 03/2022/TT-BYT ngày </a:t>
            </a:r>
            <a:r>
              <a:rPr lang="vi-VN" sz="2000" smtClean="0">
                <a:latin typeface="Calibri" panose="020F0502020204030204" pitchFamily="34" charset="0"/>
                <a:cs typeface="Calibri" panose="020F0502020204030204" pitchFamily="34" charset="0"/>
              </a:rPr>
              <a:t>26</a:t>
            </a:r>
            <a:r>
              <a:rPr lang="en-US" sz="2000" smtClean="0">
                <a:latin typeface="Calibri" panose="020F0502020204030204" pitchFamily="34" charset="0"/>
                <a:cs typeface="Calibri" panose="020F0502020204030204" pitchFamily="34" charset="0"/>
              </a:rPr>
              <a:t> tháng </a:t>
            </a:r>
            <a:r>
              <a:rPr lang="vi-VN" sz="2000" smtClean="0">
                <a:latin typeface="Calibri" panose="020F0502020204030204" pitchFamily="34" charset="0"/>
                <a:cs typeface="Calibri" panose="020F0502020204030204" pitchFamily="34" charset="0"/>
              </a:rPr>
              <a:t>4</a:t>
            </a:r>
            <a:r>
              <a:rPr lang="en-US" sz="2000" smtClean="0">
                <a:latin typeface="Calibri" panose="020F0502020204030204" pitchFamily="34" charset="0"/>
                <a:cs typeface="Calibri" panose="020F0502020204030204" pitchFamily="34" charset="0"/>
              </a:rPr>
              <a:t> năm  </a:t>
            </a:r>
            <a:r>
              <a:rPr lang="vi-VN" sz="2000" smtClean="0">
                <a:latin typeface="Calibri" panose="020F0502020204030204" pitchFamily="34" charset="0"/>
                <a:cs typeface="Calibri" panose="020F0502020204030204" pitchFamily="34" charset="0"/>
              </a:rPr>
              <a:t>2022 </a:t>
            </a:r>
            <a:r>
              <a:rPr lang="vi-VN" sz="2000">
                <a:latin typeface="Calibri" panose="020F0502020204030204" pitchFamily="34" charset="0"/>
                <a:cs typeface="Calibri" panose="020F0502020204030204" pitchFamily="34" charset="0"/>
              </a:rPr>
              <a:t>của Bộ trưởng Bộ Y tế về sửa đổi, bổ sung một số quy định về tiêu chuẩn chức danh nghề nghiệp viên chức chuyên ngành y tế; </a:t>
            </a:r>
            <a:endParaRPr lang="en-US" sz="2000" smtClean="0">
              <a:latin typeface="Calibri" panose="020F0502020204030204" pitchFamily="34" charset="0"/>
              <a:cs typeface="Calibri" panose="020F0502020204030204" pitchFamily="34" charset="0"/>
            </a:endParaRPr>
          </a:p>
          <a:p>
            <a:pPr algn="just"/>
            <a:r>
              <a:rPr lang="vi-VN" sz="2000" smtClean="0">
                <a:latin typeface="Calibri" panose="020F0502020204030204" pitchFamily="34" charset="0"/>
                <a:cs typeface="Calibri" panose="020F0502020204030204" pitchFamily="34" charset="0"/>
              </a:rPr>
              <a:t>Thông </a:t>
            </a:r>
            <a:r>
              <a:rPr lang="vi-VN" sz="2000">
                <a:latin typeface="Calibri" panose="020F0502020204030204" pitchFamily="34" charset="0"/>
                <a:cs typeface="Calibri" panose="020F0502020204030204" pitchFamily="34" charset="0"/>
              </a:rPr>
              <a:t>tư số 08/VBHN-BYT</a:t>
            </a:r>
            <a:r>
              <a:rPr lang="en-US" sz="2000">
                <a:latin typeface="Calibri" panose="020F0502020204030204" pitchFamily="34" charset="0"/>
                <a:cs typeface="Calibri" panose="020F0502020204030204" pitchFamily="34" charset="0"/>
              </a:rPr>
              <a:t> ngày 14 tháng 10 năm 2022 </a:t>
            </a:r>
            <a:r>
              <a:rPr lang="en-US" sz="2000" smtClean="0">
                <a:latin typeface="Calibri" panose="020F0502020204030204" pitchFamily="34" charset="0"/>
                <a:cs typeface="Calibri" panose="020F0502020204030204" pitchFamily="34" charset="0"/>
              </a:rPr>
              <a:t>của Bộ Y tế </a:t>
            </a:r>
            <a:r>
              <a:rPr lang="vi-VN" sz="2000" smtClean="0">
                <a:latin typeface="Calibri" panose="020F0502020204030204" pitchFamily="34" charset="0"/>
                <a:cs typeface="Calibri" panose="020F0502020204030204" pitchFamily="34" charset="0"/>
              </a:rPr>
              <a:t>quy </a:t>
            </a:r>
            <a:r>
              <a:rPr lang="vi-VN" sz="2000">
                <a:latin typeface="Calibri" panose="020F0502020204030204" pitchFamily="34" charset="0"/>
                <a:cs typeface="Calibri" panose="020F0502020204030204" pitchFamily="34" charset="0"/>
              </a:rPr>
              <a:t>định mã số, tiêu chuẩn chức danh nghề nghiệp y tế công </a:t>
            </a:r>
            <a:r>
              <a:rPr lang="vi-VN" sz="2000" smtClean="0">
                <a:latin typeface="Calibri" panose="020F0502020204030204" pitchFamily="34" charset="0"/>
                <a:cs typeface="Calibri" panose="020F0502020204030204" pitchFamily="34" charset="0"/>
              </a:rPr>
              <a:t>cộng</a:t>
            </a:r>
            <a:r>
              <a:rPr lang="en-US" sz="2000" smtClean="0">
                <a:latin typeface="Calibri" panose="020F0502020204030204" pitchFamily="34" charset="0"/>
                <a:cs typeface="Calibri" panose="020F0502020204030204" pitchFamily="34" charset="0"/>
              </a:rPr>
              <a:t>;</a:t>
            </a:r>
            <a:endParaRPr lang="en-US" sz="2000">
              <a:latin typeface="Calibri" panose="020F0502020204030204" pitchFamily="34" charset="0"/>
              <a:cs typeface="Calibri" panose="020F0502020204030204" pitchFamily="34" charset="0"/>
            </a:endParaRPr>
          </a:p>
          <a:p>
            <a:pPr algn="just"/>
            <a:r>
              <a:rPr lang="vi-VN" sz="2000">
                <a:latin typeface="Calibri" panose="020F0502020204030204" pitchFamily="34" charset="0"/>
                <a:cs typeface="Calibri" panose="020F0502020204030204" pitchFamily="34" charset="0"/>
              </a:rPr>
              <a:t>Luật Khám bệnh, chữa bệnh số 15/2023/QH15 được Quốc hội thông qua ngày </a:t>
            </a:r>
            <a:r>
              <a:rPr lang="en-US" sz="2000" smtClean="0">
                <a:latin typeface="Calibri" panose="020F0502020204030204" pitchFamily="34" charset="0"/>
                <a:cs typeface="Calibri" panose="020F0502020204030204" pitchFamily="34" charset="0"/>
              </a:rPr>
              <a:t>0</a:t>
            </a:r>
            <a:r>
              <a:rPr lang="vi-VN" sz="2000" smtClean="0">
                <a:latin typeface="Calibri" panose="020F0502020204030204" pitchFamily="34" charset="0"/>
                <a:cs typeface="Calibri" panose="020F0502020204030204" pitchFamily="34" charset="0"/>
              </a:rPr>
              <a:t>9</a:t>
            </a:r>
            <a:r>
              <a:rPr lang="en-US" sz="2000" smtClean="0">
                <a:latin typeface="Calibri" panose="020F0502020204030204" pitchFamily="34" charset="0"/>
                <a:cs typeface="Calibri" panose="020F0502020204030204" pitchFamily="34" charset="0"/>
              </a:rPr>
              <a:t> tháng 0</a:t>
            </a:r>
            <a:r>
              <a:rPr lang="vi-VN" sz="2000" smtClean="0">
                <a:latin typeface="Calibri" panose="020F0502020204030204" pitchFamily="34" charset="0"/>
                <a:cs typeface="Calibri" panose="020F0502020204030204" pitchFamily="34" charset="0"/>
              </a:rPr>
              <a:t>1</a:t>
            </a:r>
            <a:r>
              <a:rPr lang="en-US" sz="2000" smtClean="0">
                <a:latin typeface="Calibri" panose="020F0502020204030204" pitchFamily="34" charset="0"/>
                <a:cs typeface="Calibri" panose="020F0502020204030204" pitchFamily="34" charset="0"/>
              </a:rPr>
              <a:t> năm </a:t>
            </a:r>
            <a:r>
              <a:rPr lang="vi-VN" sz="2000" smtClean="0">
                <a:latin typeface="Calibri" panose="020F0502020204030204" pitchFamily="34" charset="0"/>
                <a:cs typeface="Calibri" panose="020F0502020204030204" pitchFamily="34" charset="0"/>
              </a:rPr>
              <a:t>2023 </a:t>
            </a:r>
            <a:r>
              <a:rPr lang="vi-VN" sz="2000">
                <a:latin typeface="Calibri" panose="020F0502020204030204" pitchFamily="34" charset="0"/>
                <a:cs typeface="Calibri" panose="020F0502020204030204" pitchFamily="34" charset="0"/>
              </a:rPr>
              <a:t>thay thế cho Luật Khám bệnh, chữa bệnh số 40/2009 có hiệu lực thi hành từ </a:t>
            </a:r>
            <a:r>
              <a:rPr lang="en-US" sz="2000" smtClean="0">
                <a:latin typeface="Calibri" panose="020F0502020204030204" pitchFamily="34" charset="0"/>
                <a:cs typeface="Calibri" panose="020F0502020204030204" pitchFamily="34" charset="0"/>
              </a:rPr>
              <a:t>ngày 0</a:t>
            </a:r>
            <a:r>
              <a:rPr lang="vi-VN" sz="2000" smtClean="0">
                <a:latin typeface="Calibri" panose="020F0502020204030204" pitchFamily="34" charset="0"/>
                <a:cs typeface="Calibri" panose="020F0502020204030204" pitchFamily="34" charset="0"/>
              </a:rPr>
              <a:t>1</a:t>
            </a:r>
            <a:r>
              <a:rPr lang="en-US" sz="2000" smtClean="0">
                <a:latin typeface="Calibri" panose="020F0502020204030204" pitchFamily="34" charset="0"/>
                <a:cs typeface="Calibri" panose="020F0502020204030204" pitchFamily="34" charset="0"/>
              </a:rPr>
              <a:t> tháng 0</a:t>
            </a:r>
            <a:r>
              <a:rPr lang="vi-VN" sz="2000" smtClean="0">
                <a:latin typeface="Calibri" panose="020F0502020204030204" pitchFamily="34" charset="0"/>
                <a:cs typeface="Calibri" panose="020F0502020204030204" pitchFamily="34" charset="0"/>
              </a:rPr>
              <a:t>1</a:t>
            </a:r>
            <a:r>
              <a:rPr lang="en-US" sz="2000" smtClean="0">
                <a:latin typeface="Calibri" panose="020F0502020204030204" pitchFamily="34" charset="0"/>
                <a:cs typeface="Calibri" panose="020F0502020204030204" pitchFamily="34" charset="0"/>
              </a:rPr>
              <a:t> năm </a:t>
            </a:r>
            <a:r>
              <a:rPr lang="vi-VN" sz="2000" smtClean="0">
                <a:latin typeface="Calibri" panose="020F0502020204030204" pitchFamily="34" charset="0"/>
                <a:cs typeface="Calibri" panose="020F0502020204030204" pitchFamily="34" charset="0"/>
              </a:rPr>
              <a:t>2024</a:t>
            </a:r>
            <a:r>
              <a:rPr lang="en-US" sz="2000" smtClean="0">
                <a:latin typeface="Calibri" panose="020F0502020204030204" pitchFamily="34" charset="0"/>
                <a:cs typeface="Calibri" panose="020F0502020204030204" pitchFamily="34" charset="0"/>
              </a:rPr>
              <a:t>.</a:t>
            </a:r>
            <a:endParaRPr lang="en-US" sz="2000">
              <a:latin typeface="Calibri" panose="020F0502020204030204" pitchFamily="34" charset="0"/>
              <a:cs typeface="Calibri" panose="020F050202020403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6964" y="341874"/>
            <a:ext cx="1921248" cy="1414737"/>
          </a:xfrm>
          <a:prstGeom prst="rect">
            <a:avLst/>
          </a:prstGeom>
        </p:spPr>
      </p:pic>
    </p:spTree>
    <p:extLst>
      <p:ext uri="{BB962C8B-B14F-4D97-AF65-F5344CB8AC3E}">
        <p14:creationId xmlns:p14="http://schemas.microsoft.com/office/powerpoint/2010/main" val="1477787237"/>
      </p:ext>
    </p:extLst>
  </p:cSld>
  <p:clrMapOvr>
    <a:masterClrMapping/>
  </p:clrMapOvr>
  <mc:AlternateContent xmlns:mc="http://schemas.openxmlformats.org/markup-compatibility/2006" xmlns:p14="http://schemas.microsoft.com/office/powerpoint/2010/main">
    <mc:Choice Requires="p14">
      <p:transition p14:dur="10">
        <p:pull/>
      </p:transition>
    </mc:Choice>
    <mc:Fallback xmlns="">
      <p:transition>
        <p:pull/>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smtClean="0">
                <a:solidFill>
                  <a:srgbClr val="FF0000"/>
                </a:solidFill>
              </a:rPr>
              <a:t>                                   TÀI </a:t>
            </a:r>
            <a:r>
              <a:rPr lang="en-US" b="1" dirty="0">
                <a:solidFill>
                  <a:srgbClr val="FF0000"/>
                </a:solidFill>
              </a:rPr>
              <a:t>LIỆU </a:t>
            </a:r>
            <a:r>
              <a:rPr lang="en-US" b="1">
                <a:solidFill>
                  <a:srgbClr val="FF0000"/>
                </a:solidFill>
              </a:rPr>
              <a:t>ÔN </a:t>
            </a:r>
            <a:r>
              <a:rPr lang="en-US" b="1" smtClean="0">
                <a:solidFill>
                  <a:srgbClr val="FF0000"/>
                </a:solidFill>
              </a:rPr>
              <a:t>TẬP</a:t>
            </a:r>
            <a:endParaRPr lang="en-US" sz="2200" dirty="0"/>
          </a:p>
        </p:txBody>
      </p:sp>
      <p:sp>
        <p:nvSpPr>
          <p:cNvPr id="3" name="Content Placeholder 2"/>
          <p:cNvSpPr>
            <a:spLocks noGrp="1"/>
          </p:cNvSpPr>
          <p:nvPr>
            <p:ph idx="1"/>
          </p:nvPr>
        </p:nvSpPr>
        <p:spPr>
          <a:xfrm>
            <a:off x="609600" y="1390745"/>
            <a:ext cx="10972800" cy="4525963"/>
          </a:xfrm>
        </p:spPr>
        <p:txBody>
          <a:bodyPr>
            <a:noAutofit/>
          </a:bodyPr>
          <a:lstStyle/>
          <a:p>
            <a:pPr marL="0" indent="0">
              <a:spcAft>
                <a:spcPts val="600"/>
              </a:spcAft>
              <a:buNone/>
            </a:pPr>
            <a:r>
              <a:rPr lang="en-US" sz="2400" b="1">
                <a:solidFill>
                  <a:srgbClr val="FF0000"/>
                </a:solidFill>
              </a:rPr>
              <a:t>B. Kiến thức chuyên môn nghiệp vụ theo từng vị trí việc làm: 60 điểm</a:t>
            </a:r>
          </a:p>
          <a:p>
            <a:pPr marL="0" indent="0">
              <a:buNone/>
            </a:pPr>
            <a:r>
              <a:rPr lang="en-US" sz="2000" b="1" smtClean="0">
                <a:solidFill>
                  <a:srgbClr val="0070C0"/>
                </a:solidFill>
                <a:latin typeface="Calibri" panose="020F0502020204030204" pitchFamily="34" charset="0"/>
                <a:cs typeface="Calibri" panose="020F0502020204030204" pitchFamily="34" charset="0"/>
              </a:rPr>
              <a:t>5. </a:t>
            </a:r>
            <a:r>
              <a:rPr lang="vi-VN" sz="2000" b="1" smtClean="0">
                <a:solidFill>
                  <a:srgbClr val="0070C0"/>
                </a:solidFill>
                <a:latin typeface="Calibri" panose="020F0502020204030204" pitchFamily="34" charset="0"/>
                <a:cs typeface="Calibri" panose="020F0502020204030204" pitchFamily="34" charset="0"/>
              </a:rPr>
              <a:t>Y </a:t>
            </a:r>
            <a:r>
              <a:rPr lang="vi-VN" sz="2000" b="1">
                <a:solidFill>
                  <a:srgbClr val="0070C0"/>
                </a:solidFill>
                <a:latin typeface="Calibri" panose="020F0502020204030204" pitchFamily="34" charset="0"/>
                <a:cs typeface="Calibri" panose="020F0502020204030204" pitchFamily="34" charset="0"/>
              </a:rPr>
              <a:t>tế công cộng hạng III: </a:t>
            </a:r>
            <a:r>
              <a:rPr lang="en-US" sz="2000" b="1" smtClean="0">
                <a:solidFill>
                  <a:srgbClr val="0070C0"/>
                </a:solidFill>
                <a:latin typeface="Calibri" panose="020F0502020204030204" pitchFamily="34" charset="0"/>
                <a:cs typeface="Calibri" panose="020F0502020204030204" pitchFamily="34" charset="0"/>
              </a:rPr>
              <a:t>(tiếp theo)</a:t>
            </a:r>
          </a:p>
          <a:p>
            <a:pPr algn="just"/>
            <a:r>
              <a:rPr lang="vi-VN" sz="2000" smtClean="0">
                <a:latin typeface="Calibri" panose="020F0502020204030204" pitchFamily="34" charset="0"/>
                <a:cs typeface="Calibri" panose="020F0502020204030204" pitchFamily="34" charset="0"/>
              </a:rPr>
              <a:t>Thông </a:t>
            </a:r>
            <a:r>
              <a:rPr lang="vi-VN" sz="2000">
                <a:latin typeface="Calibri" panose="020F0502020204030204" pitchFamily="34" charset="0"/>
                <a:cs typeface="Calibri" panose="020F0502020204030204" pitchFamily="34" charset="0"/>
              </a:rPr>
              <a:t>tư 16/2018/TT-BYT ngày 20 tháng 7 năm 2018 của Bộ trưởng Bộ Y tế quy định về kiểm soát nhiễm khuẩn trong các cơ sở khám bệnh, chữa bệnh.</a:t>
            </a:r>
            <a:endParaRPr lang="en-US" sz="2000">
              <a:latin typeface="Calibri" panose="020F0502020204030204" pitchFamily="34" charset="0"/>
              <a:cs typeface="Calibri" panose="020F0502020204030204" pitchFamily="34" charset="0"/>
            </a:endParaRPr>
          </a:p>
          <a:p>
            <a:pPr algn="just"/>
            <a:r>
              <a:rPr lang="vi-VN" sz="2000">
                <a:latin typeface="Calibri" panose="020F0502020204030204" pitchFamily="34" charset="0"/>
                <a:cs typeface="Calibri" panose="020F0502020204030204" pitchFamily="34" charset="0"/>
              </a:rPr>
              <a:t>Quyết định số 3916/QĐ-BYT ngày 28 tháng 8 năm 2017 hướng dẫn giám sát nhiễm khuẩn bệnh viện trong các cơ sở khám bệnh, chữa bệnh.</a:t>
            </a:r>
            <a:endParaRPr lang="en-US" sz="2000">
              <a:latin typeface="Calibri" panose="020F0502020204030204" pitchFamily="34" charset="0"/>
              <a:cs typeface="Calibri" panose="020F0502020204030204" pitchFamily="34" charset="0"/>
            </a:endParaRPr>
          </a:p>
          <a:p>
            <a:pPr algn="just"/>
            <a:r>
              <a:rPr lang="vi-VN" sz="2000">
                <a:latin typeface="Calibri" panose="020F0502020204030204" pitchFamily="34" charset="0"/>
                <a:cs typeface="Calibri" panose="020F0502020204030204" pitchFamily="34" charset="0"/>
              </a:rPr>
              <a:t>Quyết định số 3671/QĐ-BYT ngày 27 tháng 9 năm 2012 về việc phê duyệt các hướng dẫn kiểm soát nhiễm khuẩn.</a:t>
            </a:r>
            <a:endParaRPr lang="en-US" sz="2000">
              <a:latin typeface="Calibri" panose="020F0502020204030204" pitchFamily="34" charset="0"/>
              <a:cs typeface="Calibri" panose="020F0502020204030204" pitchFamily="34" charset="0"/>
            </a:endParaRPr>
          </a:p>
          <a:p>
            <a:pPr algn="just"/>
            <a:r>
              <a:rPr lang="vi-VN" sz="2000">
                <a:latin typeface="Calibri" panose="020F0502020204030204" pitchFamily="34" charset="0"/>
                <a:cs typeface="Calibri" panose="020F0502020204030204" pitchFamily="34" charset="0"/>
              </a:rPr>
              <a:t>Các quy định về an toàn phòng chống dịch.</a:t>
            </a:r>
            <a:endParaRPr lang="en-US" sz="2000">
              <a:latin typeface="Calibri" panose="020F0502020204030204" pitchFamily="34" charset="0"/>
              <a:cs typeface="Calibri" panose="020F0502020204030204" pitchFamily="34" charset="0"/>
            </a:endParaRPr>
          </a:p>
          <a:p>
            <a:pPr algn="just"/>
            <a:r>
              <a:rPr lang="vi-VN" sz="2000">
                <a:latin typeface="Calibri" panose="020F0502020204030204" pitchFamily="34" charset="0"/>
                <a:cs typeface="Calibri" panose="020F0502020204030204" pitchFamily="34" charset="0"/>
              </a:rPr>
              <a:t>Một số câu hỏi chuyên môn đáp ứng yêu cầu vị trí việc làm</a:t>
            </a:r>
            <a:r>
              <a:rPr lang="en-US" sz="2000">
                <a:latin typeface="Calibri" panose="020F0502020204030204" pitchFamily="34" charset="0"/>
                <a:cs typeface="Calibri" panose="020F0502020204030204" pitchFamily="34" charset="0"/>
              </a:rPr>
              <a:t>.</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6964" y="341874"/>
            <a:ext cx="1921248" cy="1414737"/>
          </a:xfrm>
          <a:prstGeom prst="rect">
            <a:avLst/>
          </a:prstGeom>
        </p:spPr>
      </p:pic>
    </p:spTree>
    <p:extLst>
      <p:ext uri="{BB962C8B-B14F-4D97-AF65-F5344CB8AC3E}">
        <p14:creationId xmlns:p14="http://schemas.microsoft.com/office/powerpoint/2010/main" val="2297709406"/>
      </p:ext>
    </p:extLst>
  </p:cSld>
  <p:clrMapOvr>
    <a:masterClrMapping/>
  </p:clrMapOvr>
  <mc:AlternateContent xmlns:mc="http://schemas.openxmlformats.org/markup-compatibility/2006" xmlns:p14="http://schemas.microsoft.com/office/powerpoint/2010/main">
    <mc:Choice Requires="p14">
      <p:transition p14:dur="10">
        <p:pull/>
      </p:transition>
    </mc:Choice>
    <mc:Fallback xmlns="">
      <p:transition>
        <p:pull/>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smtClean="0">
                <a:solidFill>
                  <a:srgbClr val="FF0000"/>
                </a:solidFill>
              </a:rPr>
              <a:t>                                   TÀI </a:t>
            </a:r>
            <a:r>
              <a:rPr lang="en-US" b="1" dirty="0">
                <a:solidFill>
                  <a:srgbClr val="FF0000"/>
                </a:solidFill>
              </a:rPr>
              <a:t>LIỆU </a:t>
            </a:r>
            <a:r>
              <a:rPr lang="en-US" b="1">
                <a:solidFill>
                  <a:srgbClr val="FF0000"/>
                </a:solidFill>
              </a:rPr>
              <a:t>ÔN </a:t>
            </a:r>
            <a:r>
              <a:rPr lang="en-US" b="1" smtClean="0">
                <a:solidFill>
                  <a:srgbClr val="FF0000"/>
                </a:solidFill>
              </a:rPr>
              <a:t>TẬP</a:t>
            </a:r>
            <a:endParaRPr lang="en-US" sz="2200" dirty="0"/>
          </a:p>
        </p:txBody>
      </p:sp>
      <p:sp>
        <p:nvSpPr>
          <p:cNvPr id="3" name="Content Placeholder 2"/>
          <p:cNvSpPr>
            <a:spLocks noGrp="1"/>
          </p:cNvSpPr>
          <p:nvPr>
            <p:ph idx="1"/>
          </p:nvPr>
        </p:nvSpPr>
        <p:spPr>
          <a:xfrm>
            <a:off x="609600" y="1390745"/>
            <a:ext cx="10972800" cy="4525963"/>
          </a:xfrm>
        </p:spPr>
        <p:txBody>
          <a:bodyPr>
            <a:noAutofit/>
          </a:bodyPr>
          <a:lstStyle/>
          <a:p>
            <a:pPr marL="0" indent="0">
              <a:spcAft>
                <a:spcPts val="600"/>
              </a:spcAft>
              <a:buNone/>
            </a:pPr>
            <a:r>
              <a:rPr lang="en-US" sz="2400" b="1">
                <a:solidFill>
                  <a:srgbClr val="FF0000"/>
                </a:solidFill>
              </a:rPr>
              <a:t>B. Kiến thức chuyên môn nghiệp vụ theo từng vị trí việc làm: 60 điểm</a:t>
            </a:r>
          </a:p>
          <a:p>
            <a:pPr marL="0" indent="0">
              <a:buNone/>
            </a:pPr>
            <a:r>
              <a:rPr lang="en-US" sz="2000" b="1" smtClean="0">
                <a:solidFill>
                  <a:srgbClr val="0070C0"/>
                </a:solidFill>
                <a:latin typeface="Calibri" panose="020F0502020204030204" pitchFamily="34" charset="0"/>
                <a:cs typeface="Calibri" panose="020F0502020204030204" pitchFamily="34" charset="0"/>
              </a:rPr>
              <a:t>6. </a:t>
            </a:r>
            <a:r>
              <a:rPr lang="vi-VN" sz="2000" b="1" smtClean="0">
                <a:solidFill>
                  <a:srgbClr val="0070C0"/>
                </a:solidFill>
                <a:latin typeface="Calibri" panose="020F0502020204030204" pitchFamily="34" charset="0"/>
                <a:cs typeface="Calibri" panose="020F0502020204030204" pitchFamily="34" charset="0"/>
              </a:rPr>
              <a:t>Kỹ </a:t>
            </a:r>
            <a:r>
              <a:rPr lang="vi-VN" sz="2000" b="1">
                <a:solidFill>
                  <a:srgbClr val="0070C0"/>
                </a:solidFill>
                <a:latin typeface="Calibri" panose="020F0502020204030204" pitchFamily="34" charset="0"/>
                <a:cs typeface="Calibri" panose="020F0502020204030204" pitchFamily="34" charset="0"/>
              </a:rPr>
              <a:t>thuật y (hạng III, hạng IV): </a:t>
            </a:r>
            <a:endParaRPr lang="en-US" sz="2000" b="1" smtClean="0">
              <a:solidFill>
                <a:srgbClr val="0070C0"/>
              </a:solidFill>
              <a:latin typeface="Calibri" panose="020F0502020204030204" pitchFamily="34" charset="0"/>
              <a:cs typeface="Calibri" panose="020F0502020204030204" pitchFamily="34" charset="0"/>
            </a:endParaRPr>
          </a:p>
          <a:p>
            <a:pPr algn="just"/>
            <a:r>
              <a:rPr lang="vi-VN" sz="2000">
                <a:latin typeface="Calibri" panose="020F0502020204030204" pitchFamily="34" charset="0"/>
                <a:cs typeface="Calibri" panose="020F0502020204030204" pitchFamily="34" charset="0"/>
              </a:rPr>
              <a:t>Lịch sử và các phương pháp sử dụng tia X; Cấu tạo và nguyên lý hoạt động của máy CT, MRI; Các thuật ngữ cơ bản về CT, MRI và Khoa CĐHA; Mục đích khảo sát X-Quang bụng không sửa soạn; Quy định chụp CT cấp cứu ngoài giờ hành chính; Quy trình xác định đúng người bệnh Nội và ngoại trú; Hình ảnh cơ bản trong CTNS trên phim CT; Điều 4,5,12,27 Thông tư liên tịch số 05/VBHN-BKHCN ngày 20/09/2018 quy định về đảm bảo an toàn bức xạ trong y tế.</a:t>
            </a:r>
            <a:endParaRPr lang="en-US" sz="2000">
              <a:latin typeface="Calibri" panose="020F0502020204030204" pitchFamily="34" charset="0"/>
              <a:cs typeface="Calibri" panose="020F0502020204030204" pitchFamily="34" charset="0"/>
            </a:endParaRPr>
          </a:p>
          <a:p>
            <a:pPr algn="just"/>
            <a:r>
              <a:rPr lang="en-US" sz="2000">
                <a:latin typeface="Calibri" panose="020F0502020204030204" pitchFamily="34" charset="0"/>
                <a:cs typeface="Calibri" panose="020F0502020204030204" pitchFamily="34" charset="0"/>
              </a:rPr>
              <a:t>Thông tư số 13/2018/TT-BKHCN ngày </a:t>
            </a:r>
            <a:r>
              <a:rPr lang="en-US" sz="2000" smtClean="0">
                <a:latin typeface="Calibri" panose="020F0502020204030204" pitchFamily="34" charset="0"/>
                <a:cs typeface="Calibri" panose="020F0502020204030204" pitchFamily="34" charset="0"/>
              </a:rPr>
              <a:t>05 tháng 09 năm 2018 </a:t>
            </a:r>
            <a:r>
              <a:rPr lang="en-US" sz="2000">
                <a:latin typeface="Calibri" panose="020F0502020204030204" pitchFamily="34" charset="0"/>
                <a:cs typeface="Calibri" panose="020F0502020204030204" pitchFamily="34" charset="0"/>
              </a:rPr>
              <a:t>của Bộ Công nghệ và Khoa học về sửa đổi, bổ sung một số điều của thông tư liên tịch số 13/2014/TTLT-BKHCN-BYT ngày 09 tháng 6 năm 2014 của bộ trưởng bộ khoa học và công nghệ và bộ trưởng bộ y tế quy định về bảo đảm an toàn bức xạ trong y tế.</a:t>
            </a:r>
          </a:p>
          <a:p>
            <a:pPr algn="just"/>
            <a:r>
              <a:rPr lang="vi-VN" sz="2000">
                <a:latin typeface="Calibri" panose="020F0502020204030204" pitchFamily="34" charset="0"/>
                <a:cs typeface="Calibri" panose="020F0502020204030204" pitchFamily="34" charset="0"/>
              </a:rPr>
              <a:t>Nghị định số 07/2010/NĐ-CP ngày 25 tháng  01 năm 2010 của Chính phủ về quy định chi tiết và hướng dẫn thi hành một số điều của Luật Năng lượng nguyên tử.</a:t>
            </a:r>
            <a:endParaRPr lang="en-US" sz="2000">
              <a:latin typeface="Calibri" panose="020F0502020204030204" pitchFamily="34" charset="0"/>
              <a:cs typeface="Calibri" panose="020F0502020204030204" pitchFamily="34" charset="0"/>
            </a:endParaRPr>
          </a:p>
          <a:p>
            <a:pPr algn="just"/>
            <a:r>
              <a:rPr lang="vi-VN" sz="2000">
                <a:latin typeface="Calibri" panose="020F0502020204030204" pitchFamily="34" charset="0"/>
                <a:cs typeface="Calibri" panose="020F0502020204030204" pitchFamily="34" charset="0"/>
              </a:rPr>
              <a:t>Các kỹ thuật trong Chẩn đoán hình ảnh.</a:t>
            </a:r>
            <a:endParaRPr lang="en-US" sz="2000">
              <a:latin typeface="Calibri" panose="020F0502020204030204" pitchFamily="34" charset="0"/>
              <a:cs typeface="Calibri" panose="020F0502020204030204" pitchFamily="34" charset="0"/>
            </a:endParaRPr>
          </a:p>
          <a:p>
            <a:pPr algn="just"/>
            <a:r>
              <a:rPr lang="vi-VN" sz="2000">
                <a:latin typeface="Calibri" panose="020F0502020204030204" pitchFamily="34" charset="0"/>
                <a:cs typeface="Calibri" panose="020F0502020204030204" pitchFamily="34" charset="0"/>
              </a:rPr>
              <a:t>Một số câu hỏi chuyên môn đáp ứng yêu cầu vị trí việc làm</a:t>
            </a:r>
            <a:r>
              <a:rPr lang="en-US" sz="2000">
                <a:latin typeface="Calibri" panose="020F0502020204030204" pitchFamily="34" charset="0"/>
                <a:cs typeface="Calibri" panose="020F0502020204030204" pitchFamily="34" charset="0"/>
              </a:rPr>
              <a:t>.</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6964" y="341874"/>
            <a:ext cx="1921248" cy="1414737"/>
          </a:xfrm>
          <a:prstGeom prst="rect">
            <a:avLst/>
          </a:prstGeom>
        </p:spPr>
      </p:pic>
    </p:spTree>
    <p:extLst>
      <p:ext uri="{BB962C8B-B14F-4D97-AF65-F5344CB8AC3E}">
        <p14:creationId xmlns:p14="http://schemas.microsoft.com/office/powerpoint/2010/main" val="1414264950"/>
      </p:ext>
    </p:extLst>
  </p:cSld>
  <p:clrMapOvr>
    <a:masterClrMapping/>
  </p:clrMapOvr>
  <mc:AlternateContent xmlns:mc="http://schemas.openxmlformats.org/markup-compatibility/2006" xmlns:p14="http://schemas.microsoft.com/office/powerpoint/2010/main">
    <mc:Choice Requires="p14">
      <p:transition p14:dur="10">
        <p:pull/>
      </p:transition>
    </mc:Choice>
    <mc:Fallback xmlns="">
      <p:transition>
        <p:pull/>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smtClean="0">
                <a:solidFill>
                  <a:srgbClr val="FF0000"/>
                </a:solidFill>
              </a:rPr>
              <a:t>                                   TÀI </a:t>
            </a:r>
            <a:r>
              <a:rPr lang="en-US" b="1" dirty="0">
                <a:solidFill>
                  <a:srgbClr val="FF0000"/>
                </a:solidFill>
              </a:rPr>
              <a:t>LIỆU </a:t>
            </a:r>
            <a:r>
              <a:rPr lang="en-US" b="1">
                <a:solidFill>
                  <a:srgbClr val="FF0000"/>
                </a:solidFill>
              </a:rPr>
              <a:t>ÔN </a:t>
            </a:r>
            <a:r>
              <a:rPr lang="en-US" b="1" smtClean="0">
                <a:solidFill>
                  <a:srgbClr val="FF0000"/>
                </a:solidFill>
              </a:rPr>
              <a:t>TẬP</a:t>
            </a:r>
            <a:endParaRPr lang="en-US" sz="2200" dirty="0"/>
          </a:p>
        </p:txBody>
      </p:sp>
      <p:sp>
        <p:nvSpPr>
          <p:cNvPr id="3" name="Content Placeholder 2"/>
          <p:cNvSpPr>
            <a:spLocks noGrp="1"/>
          </p:cNvSpPr>
          <p:nvPr>
            <p:ph idx="1"/>
          </p:nvPr>
        </p:nvSpPr>
        <p:spPr>
          <a:xfrm>
            <a:off x="609600" y="1390745"/>
            <a:ext cx="10972800" cy="4525963"/>
          </a:xfrm>
        </p:spPr>
        <p:txBody>
          <a:bodyPr>
            <a:noAutofit/>
          </a:bodyPr>
          <a:lstStyle/>
          <a:p>
            <a:pPr marL="0" indent="0">
              <a:spcAft>
                <a:spcPts val="600"/>
              </a:spcAft>
              <a:buNone/>
            </a:pPr>
            <a:r>
              <a:rPr lang="en-US" sz="2400" b="1">
                <a:solidFill>
                  <a:srgbClr val="FF0000"/>
                </a:solidFill>
              </a:rPr>
              <a:t>B. Kiến thức chuyên môn nghiệp vụ theo từng vị trí việc làm: 60 điểm</a:t>
            </a:r>
          </a:p>
          <a:p>
            <a:pPr marL="0" indent="0">
              <a:buNone/>
            </a:pPr>
            <a:r>
              <a:rPr lang="en-US" sz="2000" b="1" smtClean="0">
                <a:solidFill>
                  <a:srgbClr val="0070C0"/>
                </a:solidFill>
                <a:latin typeface="Calibri" panose="020F0502020204030204" pitchFamily="34" charset="0"/>
                <a:cs typeface="Calibri" panose="020F0502020204030204" pitchFamily="34" charset="0"/>
              </a:rPr>
              <a:t>6. </a:t>
            </a:r>
            <a:r>
              <a:rPr lang="vi-VN" sz="2000" b="1" smtClean="0">
                <a:solidFill>
                  <a:srgbClr val="0070C0"/>
                </a:solidFill>
                <a:latin typeface="Calibri" panose="020F0502020204030204" pitchFamily="34" charset="0"/>
                <a:cs typeface="Calibri" panose="020F0502020204030204" pitchFamily="34" charset="0"/>
              </a:rPr>
              <a:t>Kỹ </a:t>
            </a:r>
            <a:r>
              <a:rPr lang="vi-VN" sz="2000" b="1">
                <a:solidFill>
                  <a:srgbClr val="0070C0"/>
                </a:solidFill>
                <a:latin typeface="Calibri" panose="020F0502020204030204" pitchFamily="34" charset="0"/>
                <a:cs typeface="Calibri" panose="020F0502020204030204" pitchFamily="34" charset="0"/>
              </a:rPr>
              <a:t>thuật y (</a:t>
            </a:r>
            <a:r>
              <a:rPr lang="vi-VN" sz="2000" b="1" smtClean="0">
                <a:solidFill>
                  <a:srgbClr val="0070C0"/>
                </a:solidFill>
                <a:latin typeface="Calibri" panose="020F0502020204030204" pitchFamily="34" charset="0"/>
                <a:cs typeface="Calibri" panose="020F0502020204030204" pitchFamily="34" charset="0"/>
              </a:rPr>
              <a:t>hạng III, hạng IV): </a:t>
            </a:r>
            <a:endParaRPr lang="en-US" sz="2000" b="1" smtClean="0">
              <a:solidFill>
                <a:srgbClr val="0070C0"/>
              </a:solidFill>
              <a:latin typeface="Calibri" panose="020F0502020204030204" pitchFamily="34" charset="0"/>
              <a:cs typeface="Calibri" panose="020F0502020204030204" pitchFamily="34" charset="0"/>
            </a:endParaRPr>
          </a:p>
          <a:p>
            <a:r>
              <a:rPr lang="vi-VN" sz="2000">
                <a:latin typeface="Calibri" panose="020F0502020204030204" pitchFamily="34" charset="0"/>
                <a:cs typeface="Calibri" panose="020F0502020204030204" pitchFamily="34" charset="0"/>
              </a:rPr>
              <a:t>Thông tư 49/2018/TT-BYT do Bộ Y tế ban hành ngày 28 tháng 12 năm 2018 về việc Hướng dẫn hoạt động xét nghiệm trong khám, chữa bệnh</a:t>
            </a:r>
            <a:endParaRPr lang="en-US" sz="2000">
              <a:latin typeface="Calibri" panose="020F0502020204030204" pitchFamily="34" charset="0"/>
              <a:cs typeface="Calibri" panose="020F0502020204030204" pitchFamily="34" charset="0"/>
            </a:endParaRPr>
          </a:p>
          <a:p>
            <a:r>
              <a:rPr lang="vi-VN" sz="2000">
                <a:latin typeface="Calibri" panose="020F0502020204030204" pitchFamily="34" charset="0"/>
                <a:cs typeface="Calibri" panose="020F0502020204030204" pitchFamily="34" charset="0"/>
              </a:rPr>
              <a:t>Thông tư 01/2013/TT-BYT do Bộ Y tế ban hành ngày ngày 11 tháng 01 năm 2013 về việc Hướng dẫn thực hiện quản lý chất lượng xét nghiệm tại cơ sở khám bệnh, chữa bệnh.</a:t>
            </a:r>
            <a:endParaRPr lang="en-US" sz="2000">
              <a:latin typeface="Calibri" panose="020F0502020204030204" pitchFamily="34" charset="0"/>
              <a:cs typeface="Calibri" panose="020F0502020204030204" pitchFamily="34" charset="0"/>
            </a:endParaRPr>
          </a:p>
          <a:p>
            <a:r>
              <a:rPr lang="en-US" sz="2000">
                <a:latin typeface="Calibri" panose="020F0502020204030204" pitchFamily="34" charset="0"/>
                <a:cs typeface="Calibri" panose="020F0502020204030204" pitchFamily="34" charset="0"/>
              </a:rPr>
              <a:t>Quyết định 3725/QĐ-BYT ngày </a:t>
            </a:r>
            <a:r>
              <a:rPr lang="en-US" sz="2000" smtClean="0">
                <a:latin typeface="Calibri" panose="020F0502020204030204" pitchFamily="34" charset="0"/>
                <a:cs typeface="Calibri" panose="020F0502020204030204" pitchFamily="34" charset="0"/>
              </a:rPr>
              <a:t>16 tháng 08 năm 2017 </a:t>
            </a:r>
            <a:r>
              <a:rPr lang="en-US" sz="2000">
                <a:latin typeface="Calibri" panose="020F0502020204030204" pitchFamily="34" charset="0"/>
                <a:cs typeface="Calibri" panose="020F0502020204030204" pitchFamily="34" charset="0"/>
              </a:rPr>
              <a:t>của Bộ Y tế về việc </a:t>
            </a:r>
            <a:r>
              <a:rPr lang="vi-VN" sz="2000">
                <a:latin typeface="Calibri" panose="020F0502020204030204" pitchFamily="34" charset="0"/>
                <a:cs typeface="Calibri" panose="020F0502020204030204" pitchFamily="34" charset="0"/>
              </a:rPr>
              <a:t>ban hành hướng dẫn triển khai hệ thống thông tin quản lý xét nghiệm tại các cơ sở khám bệnh, chữa bệnh</a:t>
            </a:r>
            <a:r>
              <a:rPr lang="en-US" sz="2000">
                <a:latin typeface="Calibri" panose="020F0502020204030204" pitchFamily="34" charset="0"/>
                <a:cs typeface="Calibri" panose="020F0502020204030204" pitchFamily="34" charset="0"/>
              </a:rPr>
              <a:t>.</a:t>
            </a:r>
          </a:p>
          <a:p>
            <a:r>
              <a:rPr lang="vi-VN" sz="2000">
                <a:latin typeface="Calibri" panose="020F0502020204030204" pitchFamily="34" charset="0"/>
                <a:cs typeface="Calibri" panose="020F0502020204030204" pitchFamily="34" charset="0"/>
              </a:rPr>
              <a:t>Quyết định 7034/QĐ-BYT ngày </a:t>
            </a:r>
            <a:r>
              <a:rPr lang="vi-VN" sz="2000" smtClean="0">
                <a:latin typeface="Calibri" panose="020F0502020204030204" pitchFamily="34" charset="0"/>
                <a:cs typeface="Calibri" panose="020F0502020204030204" pitchFamily="34" charset="0"/>
              </a:rPr>
              <a:t>21</a:t>
            </a:r>
            <a:r>
              <a:rPr lang="en-US" sz="2000" smtClean="0">
                <a:latin typeface="Calibri" panose="020F0502020204030204" pitchFamily="34" charset="0"/>
                <a:cs typeface="Calibri" panose="020F0502020204030204" pitchFamily="34" charset="0"/>
              </a:rPr>
              <a:t> tháng </a:t>
            </a:r>
            <a:r>
              <a:rPr lang="vi-VN" sz="2000" smtClean="0">
                <a:latin typeface="Calibri" panose="020F0502020204030204" pitchFamily="34" charset="0"/>
                <a:cs typeface="Calibri" panose="020F0502020204030204" pitchFamily="34" charset="0"/>
              </a:rPr>
              <a:t>11</a:t>
            </a:r>
            <a:r>
              <a:rPr lang="en-US" sz="2000" smtClean="0">
                <a:latin typeface="Calibri" panose="020F0502020204030204" pitchFamily="34" charset="0"/>
                <a:cs typeface="Calibri" panose="020F0502020204030204" pitchFamily="34" charset="0"/>
              </a:rPr>
              <a:t> năm </a:t>
            </a:r>
            <a:r>
              <a:rPr lang="vi-VN" sz="2000" smtClean="0">
                <a:latin typeface="Calibri" panose="020F0502020204030204" pitchFamily="34" charset="0"/>
                <a:cs typeface="Calibri" panose="020F0502020204030204" pitchFamily="34" charset="0"/>
              </a:rPr>
              <a:t>2018 </a:t>
            </a:r>
            <a:r>
              <a:rPr lang="vi-VN" sz="2000">
                <a:latin typeface="Calibri" panose="020F0502020204030204" pitchFamily="34" charset="0"/>
                <a:cs typeface="Calibri" panose="020F0502020204030204" pitchFamily="34" charset="0"/>
              </a:rPr>
              <a:t>của Bộ Y tế về việc ban hành tài liệu Hướng dẫn Quy trình kỹ thuật chuyên ngành Hóa sinh</a:t>
            </a:r>
            <a:r>
              <a:rPr lang="en-US" sz="2000" smtClean="0">
                <a:latin typeface="Calibri" panose="020F0502020204030204" pitchFamily="34" charset="0"/>
                <a:cs typeface="Calibri" panose="020F0502020204030204" pitchFamily="34" charset="0"/>
              </a:rPr>
              <a:t>.</a:t>
            </a:r>
          </a:p>
          <a:p>
            <a:pPr algn="just"/>
            <a:r>
              <a:rPr lang="vi-VN" sz="2000">
                <a:latin typeface="Calibri" panose="020F0502020204030204" pitchFamily="34" charset="0"/>
                <a:cs typeface="Calibri" panose="020F0502020204030204" pitchFamily="34" charset="0"/>
              </a:rPr>
              <a:t>Các kỹ thuật trong </a:t>
            </a:r>
            <a:r>
              <a:rPr lang="en-US" sz="2000" smtClean="0">
                <a:latin typeface="Calibri" panose="020F0502020204030204" pitchFamily="34" charset="0"/>
                <a:cs typeface="Calibri" panose="020F0502020204030204" pitchFamily="34" charset="0"/>
              </a:rPr>
              <a:t>Xét nghiệm</a:t>
            </a:r>
            <a:r>
              <a:rPr lang="vi-VN" sz="2000" smtClean="0">
                <a:latin typeface="Calibri" panose="020F0502020204030204" pitchFamily="34" charset="0"/>
                <a:cs typeface="Calibri" panose="020F0502020204030204" pitchFamily="34" charset="0"/>
              </a:rPr>
              <a:t>.</a:t>
            </a:r>
            <a:endParaRPr lang="en-US" sz="2000">
              <a:latin typeface="Calibri" panose="020F0502020204030204" pitchFamily="34" charset="0"/>
              <a:cs typeface="Calibri" panose="020F0502020204030204" pitchFamily="34" charset="0"/>
            </a:endParaRPr>
          </a:p>
          <a:p>
            <a:pPr algn="just"/>
            <a:r>
              <a:rPr lang="vi-VN" sz="2000">
                <a:latin typeface="Calibri" panose="020F0502020204030204" pitchFamily="34" charset="0"/>
                <a:cs typeface="Calibri" panose="020F0502020204030204" pitchFamily="34" charset="0"/>
              </a:rPr>
              <a:t>Một số câu hỏi chuyên môn đáp ứng yêu cầu vị trí việc làm</a:t>
            </a:r>
            <a:r>
              <a:rPr lang="en-US" sz="2000" smtClean="0">
                <a:latin typeface="Calibri" panose="020F0502020204030204" pitchFamily="34" charset="0"/>
                <a:cs typeface="Calibri" panose="020F0502020204030204" pitchFamily="34" charset="0"/>
              </a:rPr>
              <a:t>.</a:t>
            </a:r>
            <a:endParaRPr lang="en-US" sz="2000">
              <a:latin typeface="Calibri" panose="020F0502020204030204" pitchFamily="34" charset="0"/>
              <a:cs typeface="Calibri" panose="020F0502020204030204" pitchFamily="34" charset="0"/>
            </a:endParaRPr>
          </a:p>
          <a:p>
            <a:pPr marL="0" indent="0">
              <a:buNone/>
            </a:pPr>
            <a:endParaRPr lang="en-US" sz="2000" b="1" smtClean="0">
              <a:solidFill>
                <a:srgbClr val="0070C0"/>
              </a:solidFill>
              <a:latin typeface="Calibri" panose="020F0502020204030204" pitchFamily="34" charset="0"/>
              <a:cs typeface="Calibri" panose="020F050202020403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6964" y="341874"/>
            <a:ext cx="1921248" cy="1414737"/>
          </a:xfrm>
          <a:prstGeom prst="rect">
            <a:avLst/>
          </a:prstGeom>
        </p:spPr>
      </p:pic>
    </p:spTree>
    <p:extLst>
      <p:ext uri="{BB962C8B-B14F-4D97-AF65-F5344CB8AC3E}">
        <p14:creationId xmlns:p14="http://schemas.microsoft.com/office/powerpoint/2010/main" val="1950871755"/>
      </p:ext>
    </p:extLst>
  </p:cSld>
  <p:clrMapOvr>
    <a:masterClrMapping/>
  </p:clrMapOvr>
  <mc:AlternateContent xmlns:mc="http://schemas.openxmlformats.org/markup-compatibility/2006" xmlns:p14="http://schemas.microsoft.com/office/powerpoint/2010/main">
    <mc:Choice Requires="p14">
      <p:transition p14:dur="10">
        <p:pull/>
      </p:transition>
    </mc:Choice>
    <mc:Fallback xmlns="">
      <p:transition>
        <p:pull/>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smtClean="0">
                <a:solidFill>
                  <a:srgbClr val="FF0000"/>
                </a:solidFill>
              </a:rPr>
              <a:t>                                   TÀI </a:t>
            </a:r>
            <a:r>
              <a:rPr lang="en-US" b="1" dirty="0">
                <a:solidFill>
                  <a:srgbClr val="FF0000"/>
                </a:solidFill>
              </a:rPr>
              <a:t>LIỆU </a:t>
            </a:r>
            <a:r>
              <a:rPr lang="en-US" b="1">
                <a:solidFill>
                  <a:srgbClr val="FF0000"/>
                </a:solidFill>
              </a:rPr>
              <a:t>ÔN </a:t>
            </a:r>
            <a:r>
              <a:rPr lang="en-US" b="1" smtClean="0">
                <a:solidFill>
                  <a:srgbClr val="FF0000"/>
                </a:solidFill>
              </a:rPr>
              <a:t>TẬP</a:t>
            </a:r>
            <a:endParaRPr lang="en-US" sz="2200" dirty="0"/>
          </a:p>
        </p:txBody>
      </p:sp>
      <p:sp>
        <p:nvSpPr>
          <p:cNvPr id="3" name="Content Placeholder 2"/>
          <p:cNvSpPr>
            <a:spLocks noGrp="1"/>
          </p:cNvSpPr>
          <p:nvPr>
            <p:ph idx="1"/>
          </p:nvPr>
        </p:nvSpPr>
        <p:spPr>
          <a:xfrm>
            <a:off x="609600" y="1390745"/>
            <a:ext cx="10972800" cy="4525963"/>
          </a:xfrm>
        </p:spPr>
        <p:txBody>
          <a:bodyPr>
            <a:noAutofit/>
          </a:bodyPr>
          <a:lstStyle/>
          <a:p>
            <a:pPr marL="0" indent="0">
              <a:spcAft>
                <a:spcPts val="600"/>
              </a:spcAft>
              <a:buNone/>
            </a:pPr>
            <a:r>
              <a:rPr lang="en-US" sz="2400" b="1">
                <a:solidFill>
                  <a:srgbClr val="FF0000"/>
                </a:solidFill>
              </a:rPr>
              <a:t>B. Kiến thức chuyên môn nghiệp vụ theo từng vị trí việc làm: 60 điểm</a:t>
            </a:r>
          </a:p>
          <a:p>
            <a:pPr marL="0" indent="0">
              <a:buNone/>
            </a:pPr>
            <a:r>
              <a:rPr lang="en-US" sz="2000" b="1" smtClean="0">
                <a:solidFill>
                  <a:srgbClr val="0070C0"/>
                </a:solidFill>
                <a:latin typeface="Calibri" panose="020F0502020204030204" pitchFamily="34" charset="0"/>
                <a:cs typeface="Calibri" panose="020F0502020204030204" pitchFamily="34" charset="0"/>
              </a:rPr>
              <a:t>7. </a:t>
            </a:r>
            <a:r>
              <a:rPr lang="vi-VN" sz="2000" b="1" smtClean="0">
                <a:solidFill>
                  <a:srgbClr val="0070C0"/>
                </a:solidFill>
                <a:latin typeface="Calibri" panose="020F0502020204030204" pitchFamily="34" charset="0"/>
                <a:cs typeface="Calibri" panose="020F0502020204030204" pitchFamily="34" charset="0"/>
              </a:rPr>
              <a:t>Khúc </a:t>
            </a:r>
            <a:r>
              <a:rPr lang="vi-VN" sz="2000" b="1">
                <a:solidFill>
                  <a:srgbClr val="0070C0"/>
                </a:solidFill>
                <a:latin typeface="Calibri" panose="020F0502020204030204" pitchFamily="34" charset="0"/>
                <a:cs typeface="Calibri" panose="020F0502020204030204" pitchFamily="34" charset="0"/>
              </a:rPr>
              <a:t>xạ nhãn khoa (hạng III): </a:t>
            </a:r>
            <a:endParaRPr lang="en-US" sz="2000" b="1" smtClean="0">
              <a:solidFill>
                <a:srgbClr val="0070C0"/>
              </a:solidFill>
              <a:latin typeface="Calibri" panose="020F0502020204030204" pitchFamily="34" charset="0"/>
              <a:cs typeface="Calibri" panose="020F0502020204030204" pitchFamily="34" charset="0"/>
            </a:endParaRPr>
          </a:p>
          <a:p>
            <a:pPr algn="just"/>
            <a:r>
              <a:rPr lang="vi-VN" sz="2000" smtClean="0">
                <a:latin typeface="Calibri" panose="020F0502020204030204" pitchFamily="34" charset="0"/>
                <a:cs typeface="Calibri" panose="020F0502020204030204" pitchFamily="34" charset="0"/>
              </a:rPr>
              <a:t>Thông </a:t>
            </a:r>
            <a:r>
              <a:rPr lang="vi-VN" sz="2000">
                <a:latin typeface="Calibri" panose="020F0502020204030204" pitchFamily="34" charset="0"/>
                <a:cs typeface="Calibri" panose="020F0502020204030204" pitchFamily="34" charset="0"/>
              </a:rPr>
              <a:t>tư 14/2021/TT-BYT ngày </a:t>
            </a:r>
            <a:r>
              <a:rPr lang="vi-VN" sz="2000" smtClean="0">
                <a:latin typeface="Calibri" panose="020F0502020204030204" pitchFamily="34" charset="0"/>
                <a:cs typeface="Calibri" panose="020F0502020204030204" pitchFamily="34" charset="0"/>
              </a:rPr>
              <a:t>16</a:t>
            </a:r>
            <a:r>
              <a:rPr lang="en-US" sz="2000" smtClean="0">
                <a:latin typeface="Calibri" panose="020F0502020204030204" pitchFamily="34" charset="0"/>
                <a:cs typeface="Calibri" panose="020F0502020204030204" pitchFamily="34" charset="0"/>
              </a:rPr>
              <a:t> tháng </a:t>
            </a:r>
            <a:r>
              <a:rPr lang="vi-VN" sz="2000" smtClean="0">
                <a:latin typeface="Calibri" panose="020F0502020204030204" pitchFamily="34" charset="0"/>
                <a:cs typeface="Calibri" panose="020F0502020204030204" pitchFamily="34" charset="0"/>
              </a:rPr>
              <a:t>09</a:t>
            </a:r>
            <a:r>
              <a:rPr lang="en-US" sz="2000" smtClean="0">
                <a:latin typeface="Calibri" panose="020F0502020204030204" pitchFamily="34" charset="0"/>
                <a:cs typeface="Calibri" panose="020F0502020204030204" pitchFamily="34" charset="0"/>
              </a:rPr>
              <a:t> năm </a:t>
            </a:r>
            <a:r>
              <a:rPr lang="vi-VN" sz="2000" smtClean="0">
                <a:latin typeface="Calibri" panose="020F0502020204030204" pitchFamily="34" charset="0"/>
                <a:cs typeface="Calibri" panose="020F0502020204030204" pitchFamily="34" charset="0"/>
              </a:rPr>
              <a:t>2021 </a:t>
            </a:r>
            <a:r>
              <a:rPr lang="vi-VN" sz="2000">
                <a:latin typeface="Calibri" panose="020F0502020204030204" pitchFamily="34" charset="0"/>
                <a:cs typeface="Calibri" panose="020F0502020204030204" pitchFamily="34" charset="0"/>
              </a:rPr>
              <a:t>quy định mã số, tiêu chuẩn chức danh nghề nghiệp và xếp lương viên chức khúc xạ nhãn khoa; khúc xạ lâm sàng; quy trình đo khúc xạ; các biến chứng và cách phòng ngừa; Ứng dụng công nghệ trong chẩn đoán và điều trị khúc xạ; Phát triển mới trong nghiên cứu khúc xạ lâm </a:t>
            </a:r>
            <a:r>
              <a:rPr lang="vi-VN" sz="2000" smtClean="0">
                <a:latin typeface="Calibri" panose="020F0502020204030204" pitchFamily="34" charset="0"/>
                <a:cs typeface="Calibri" panose="020F0502020204030204" pitchFamily="34" charset="0"/>
              </a:rPr>
              <a:t>sàng.</a:t>
            </a:r>
            <a:endParaRPr lang="en-US" sz="2000" smtClean="0">
              <a:latin typeface="Calibri" panose="020F0502020204030204" pitchFamily="34" charset="0"/>
              <a:cs typeface="Calibri" panose="020F0502020204030204" pitchFamily="34" charset="0"/>
            </a:endParaRPr>
          </a:p>
          <a:p>
            <a:pPr algn="just"/>
            <a:r>
              <a:rPr lang="vi-VN" sz="2000" smtClean="0">
                <a:latin typeface="Calibri" panose="020F0502020204030204" pitchFamily="34" charset="0"/>
                <a:cs typeface="Calibri" panose="020F0502020204030204" pitchFamily="34" charset="0"/>
              </a:rPr>
              <a:t>Một </a:t>
            </a:r>
            <a:r>
              <a:rPr lang="vi-VN" sz="2000">
                <a:latin typeface="Calibri" panose="020F0502020204030204" pitchFamily="34" charset="0"/>
                <a:cs typeface="Calibri" panose="020F0502020204030204" pitchFamily="34" charset="0"/>
              </a:rPr>
              <a:t>số câu hỏi chuyên môn đáp ứng yêu cầu vị trí việc làm</a:t>
            </a:r>
            <a:r>
              <a:rPr lang="en-US" sz="2000">
                <a:latin typeface="Calibri" panose="020F0502020204030204" pitchFamily="34" charset="0"/>
                <a:cs typeface="Calibri" panose="020F0502020204030204" pitchFamily="34" charset="0"/>
              </a:rPr>
              <a:t>.</a:t>
            </a:r>
          </a:p>
          <a:p>
            <a:pPr marL="0" indent="0">
              <a:buNone/>
            </a:pPr>
            <a:endParaRPr lang="en-US" sz="2000" b="1" smtClean="0">
              <a:solidFill>
                <a:srgbClr val="0070C0"/>
              </a:solidFill>
              <a:latin typeface="Calibri" panose="020F0502020204030204" pitchFamily="34" charset="0"/>
              <a:cs typeface="Calibri" panose="020F050202020403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6964" y="341874"/>
            <a:ext cx="1921248" cy="1414737"/>
          </a:xfrm>
          <a:prstGeom prst="rect">
            <a:avLst/>
          </a:prstGeom>
        </p:spPr>
      </p:pic>
    </p:spTree>
    <p:extLst>
      <p:ext uri="{BB962C8B-B14F-4D97-AF65-F5344CB8AC3E}">
        <p14:creationId xmlns:p14="http://schemas.microsoft.com/office/powerpoint/2010/main" val="1829030380"/>
      </p:ext>
    </p:extLst>
  </p:cSld>
  <p:clrMapOvr>
    <a:masterClrMapping/>
  </p:clrMapOvr>
  <mc:AlternateContent xmlns:mc="http://schemas.openxmlformats.org/markup-compatibility/2006" xmlns:p14="http://schemas.microsoft.com/office/powerpoint/2010/main">
    <mc:Choice Requires="p14">
      <p:transition p14:dur="10">
        <p:pull/>
      </p:transition>
    </mc:Choice>
    <mc:Fallback xmlns="">
      <p:transition>
        <p:pull/>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smtClean="0">
                <a:solidFill>
                  <a:srgbClr val="FF0000"/>
                </a:solidFill>
              </a:rPr>
              <a:t>                                   TÀI </a:t>
            </a:r>
            <a:r>
              <a:rPr lang="en-US" b="1" dirty="0">
                <a:solidFill>
                  <a:srgbClr val="FF0000"/>
                </a:solidFill>
              </a:rPr>
              <a:t>LIỆU </a:t>
            </a:r>
            <a:r>
              <a:rPr lang="en-US" b="1">
                <a:solidFill>
                  <a:srgbClr val="FF0000"/>
                </a:solidFill>
              </a:rPr>
              <a:t>ÔN </a:t>
            </a:r>
            <a:r>
              <a:rPr lang="en-US" b="1" smtClean="0">
                <a:solidFill>
                  <a:srgbClr val="FF0000"/>
                </a:solidFill>
              </a:rPr>
              <a:t>TẬP</a:t>
            </a:r>
            <a:endParaRPr lang="en-US" sz="2200" dirty="0"/>
          </a:p>
        </p:txBody>
      </p:sp>
      <p:sp>
        <p:nvSpPr>
          <p:cNvPr id="3" name="Content Placeholder 2"/>
          <p:cNvSpPr>
            <a:spLocks noGrp="1"/>
          </p:cNvSpPr>
          <p:nvPr>
            <p:ph idx="1"/>
          </p:nvPr>
        </p:nvSpPr>
        <p:spPr>
          <a:xfrm>
            <a:off x="609600" y="1390745"/>
            <a:ext cx="10972800" cy="4525963"/>
          </a:xfrm>
        </p:spPr>
        <p:txBody>
          <a:bodyPr>
            <a:noAutofit/>
          </a:bodyPr>
          <a:lstStyle/>
          <a:p>
            <a:pPr marL="0" indent="0">
              <a:spcAft>
                <a:spcPts val="600"/>
              </a:spcAft>
              <a:buNone/>
            </a:pPr>
            <a:r>
              <a:rPr lang="en-US" sz="2400" b="1">
                <a:solidFill>
                  <a:srgbClr val="FF0000"/>
                </a:solidFill>
              </a:rPr>
              <a:t>B. Kiến thức chuyên môn nghiệp vụ theo từng vị trí việc làm: 60 điểm</a:t>
            </a:r>
          </a:p>
          <a:p>
            <a:pPr marL="0" indent="0">
              <a:buNone/>
            </a:pPr>
            <a:r>
              <a:rPr lang="en-US" sz="2000" b="1" smtClean="0">
                <a:solidFill>
                  <a:srgbClr val="0070C0"/>
                </a:solidFill>
                <a:latin typeface="Calibri" panose="020F0502020204030204" pitchFamily="34" charset="0"/>
                <a:cs typeface="Calibri" panose="020F0502020204030204" pitchFamily="34" charset="0"/>
              </a:rPr>
              <a:t>8. </a:t>
            </a:r>
            <a:r>
              <a:rPr lang="vi-VN" sz="2000" b="1" smtClean="0">
                <a:solidFill>
                  <a:srgbClr val="0070C0"/>
                </a:solidFill>
                <a:latin typeface="Calibri" panose="020F0502020204030204" pitchFamily="34" charset="0"/>
                <a:cs typeface="Calibri" panose="020F0502020204030204" pitchFamily="34" charset="0"/>
              </a:rPr>
              <a:t>Dinh </a:t>
            </a:r>
            <a:r>
              <a:rPr lang="vi-VN" sz="2000" b="1">
                <a:solidFill>
                  <a:srgbClr val="0070C0"/>
                </a:solidFill>
                <a:latin typeface="Calibri" panose="020F0502020204030204" pitchFamily="34" charset="0"/>
                <a:cs typeface="Calibri" panose="020F0502020204030204" pitchFamily="34" charset="0"/>
              </a:rPr>
              <a:t>dưỡng hạng III: </a:t>
            </a:r>
            <a:endParaRPr lang="en-US" sz="2000" b="1" smtClean="0">
              <a:solidFill>
                <a:srgbClr val="0070C0"/>
              </a:solidFill>
              <a:latin typeface="Calibri" panose="020F0502020204030204" pitchFamily="34" charset="0"/>
              <a:cs typeface="Calibri" panose="020F0502020204030204" pitchFamily="34" charset="0"/>
            </a:endParaRPr>
          </a:p>
          <a:p>
            <a:pPr algn="just"/>
            <a:r>
              <a:rPr lang="vi-VN" sz="2000" smtClean="0">
                <a:latin typeface="Calibri" panose="020F0502020204030204" pitchFamily="34" charset="0"/>
                <a:cs typeface="Calibri" panose="020F0502020204030204" pitchFamily="34" charset="0"/>
              </a:rPr>
              <a:t>Kiến </a:t>
            </a:r>
            <a:r>
              <a:rPr lang="vi-VN" sz="2000">
                <a:latin typeface="Calibri" panose="020F0502020204030204" pitchFamily="34" charset="0"/>
                <a:cs typeface="Calibri" panose="020F0502020204030204" pitchFamily="34" charset="0"/>
              </a:rPr>
              <a:t>thức chung về dinh dưỡng; Quyết định 2879/QĐ-BYT về việc ban hành “Hướng dẫn chế độ ăn bệnh viện”; </a:t>
            </a:r>
            <a:endParaRPr lang="en-US" sz="2000" smtClean="0">
              <a:latin typeface="Calibri" panose="020F0502020204030204" pitchFamily="34" charset="0"/>
              <a:cs typeface="Calibri" panose="020F0502020204030204" pitchFamily="34" charset="0"/>
            </a:endParaRPr>
          </a:p>
          <a:p>
            <a:pPr algn="just"/>
            <a:r>
              <a:rPr lang="vi-VN" sz="2000" smtClean="0">
                <a:latin typeface="Calibri" panose="020F0502020204030204" pitchFamily="34" charset="0"/>
                <a:cs typeface="Calibri" panose="020F0502020204030204" pitchFamily="34" charset="0"/>
              </a:rPr>
              <a:t>Nghị </a:t>
            </a:r>
            <a:r>
              <a:rPr lang="vi-VN" sz="2000">
                <a:latin typeface="Calibri" panose="020F0502020204030204" pitchFamily="34" charset="0"/>
                <a:cs typeface="Calibri" panose="020F0502020204030204" pitchFamily="34" charset="0"/>
              </a:rPr>
              <a:t>định 15/2018/NĐ-CP ngày </a:t>
            </a:r>
            <a:r>
              <a:rPr lang="vi-VN" sz="2000" smtClean="0">
                <a:latin typeface="Calibri" panose="020F0502020204030204" pitchFamily="34" charset="0"/>
                <a:cs typeface="Calibri" panose="020F0502020204030204" pitchFamily="34" charset="0"/>
              </a:rPr>
              <a:t>02</a:t>
            </a:r>
            <a:r>
              <a:rPr lang="en-US" sz="2000" smtClean="0">
                <a:latin typeface="Calibri" panose="020F0502020204030204" pitchFamily="34" charset="0"/>
                <a:cs typeface="Calibri" panose="020F0502020204030204" pitchFamily="34" charset="0"/>
              </a:rPr>
              <a:t> tháng </a:t>
            </a:r>
            <a:r>
              <a:rPr lang="vi-VN" sz="2000" smtClean="0">
                <a:latin typeface="Calibri" panose="020F0502020204030204" pitchFamily="34" charset="0"/>
                <a:cs typeface="Calibri" panose="020F0502020204030204" pitchFamily="34" charset="0"/>
              </a:rPr>
              <a:t>02</a:t>
            </a:r>
            <a:r>
              <a:rPr lang="en-US" sz="2000" smtClean="0">
                <a:latin typeface="Calibri" panose="020F0502020204030204" pitchFamily="34" charset="0"/>
                <a:cs typeface="Calibri" panose="020F0502020204030204" pitchFamily="34" charset="0"/>
              </a:rPr>
              <a:t> năm </a:t>
            </a:r>
            <a:r>
              <a:rPr lang="vi-VN" sz="2000" smtClean="0">
                <a:latin typeface="Calibri" panose="020F0502020204030204" pitchFamily="34" charset="0"/>
                <a:cs typeface="Calibri" panose="020F0502020204030204" pitchFamily="34" charset="0"/>
              </a:rPr>
              <a:t>2018 </a:t>
            </a:r>
            <a:r>
              <a:rPr lang="vi-VN" sz="2000">
                <a:latin typeface="Calibri" panose="020F0502020204030204" pitchFamily="34" charset="0"/>
                <a:cs typeface="Calibri" panose="020F0502020204030204" pitchFamily="34" charset="0"/>
              </a:rPr>
              <a:t>về hướng dẫn Luật an toàn thực phẩm; </a:t>
            </a:r>
            <a:endParaRPr lang="en-US" sz="2000" smtClean="0">
              <a:latin typeface="Calibri" panose="020F0502020204030204" pitchFamily="34" charset="0"/>
              <a:cs typeface="Calibri" panose="020F0502020204030204" pitchFamily="34" charset="0"/>
            </a:endParaRPr>
          </a:p>
          <a:p>
            <a:pPr algn="just"/>
            <a:r>
              <a:rPr lang="vi-VN" sz="2000" smtClean="0">
                <a:latin typeface="Calibri" panose="020F0502020204030204" pitchFamily="34" charset="0"/>
                <a:cs typeface="Calibri" panose="020F0502020204030204" pitchFamily="34" charset="0"/>
              </a:rPr>
              <a:t>Luật </a:t>
            </a:r>
            <a:r>
              <a:rPr lang="vi-VN" sz="2000">
                <a:latin typeface="Calibri" panose="020F0502020204030204" pitchFamily="34" charset="0"/>
                <a:cs typeface="Calibri" panose="020F0502020204030204" pitchFamily="34" charset="0"/>
              </a:rPr>
              <a:t>an toàn thực phẩm số 55/2010/QH12</a:t>
            </a:r>
            <a:r>
              <a:rPr lang="vi-VN" sz="2000" smtClean="0">
                <a:latin typeface="Calibri" panose="020F0502020204030204" pitchFamily="34" charset="0"/>
                <a:cs typeface="Calibri" panose="020F0502020204030204" pitchFamily="34" charset="0"/>
              </a:rPr>
              <a:t>;</a:t>
            </a:r>
            <a:endParaRPr lang="en-US" sz="2000" smtClean="0">
              <a:latin typeface="Calibri" panose="020F0502020204030204" pitchFamily="34" charset="0"/>
              <a:cs typeface="Calibri" panose="020F0502020204030204" pitchFamily="34" charset="0"/>
            </a:endParaRPr>
          </a:p>
          <a:p>
            <a:pPr algn="just"/>
            <a:r>
              <a:rPr lang="vi-VN" sz="2000" smtClean="0">
                <a:latin typeface="Calibri" panose="020F0502020204030204" pitchFamily="34" charset="0"/>
                <a:cs typeface="Calibri" panose="020F0502020204030204" pitchFamily="34" charset="0"/>
              </a:rPr>
              <a:t> </a:t>
            </a:r>
            <a:r>
              <a:rPr lang="vi-VN" sz="2000">
                <a:latin typeface="Calibri" panose="020F0502020204030204" pitchFamily="34" charset="0"/>
                <a:cs typeface="Calibri" panose="020F0502020204030204" pitchFamily="34" charset="0"/>
              </a:rPr>
              <a:t>Thông tư 10/2021/TT-BYT quy định danh mục chất cấm sử dụng trong sản xuất, kinh doanh thực phẩm bảo vệ sức khỏe do Bộ Y tế ban hành; </a:t>
            </a:r>
            <a:endParaRPr lang="en-US" sz="2000" smtClean="0">
              <a:latin typeface="Calibri" panose="020F0502020204030204" pitchFamily="34" charset="0"/>
              <a:cs typeface="Calibri" panose="020F0502020204030204" pitchFamily="34" charset="0"/>
            </a:endParaRPr>
          </a:p>
          <a:p>
            <a:pPr algn="just"/>
            <a:r>
              <a:rPr lang="vi-VN" sz="2000" smtClean="0">
                <a:latin typeface="Calibri" panose="020F0502020204030204" pitchFamily="34" charset="0"/>
                <a:cs typeface="Calibri" panose="020F0502020204030204" pitchFamily="34" charset="0"/>
              </a:rPr>
              <a:t>Thông </a:t>
            </a:r>
            <a:r>
              <a:rPr lang="vi-VN" sz="2000">
                <a:latin typeface="Calibri" panose="020F0502020204030204" pitchFamily="34" charset="0"/>
                <a:cs typeface="Calibri" panose="020F0502020204030204" pitchFamily="34" charset="0"/>
              </a:rPr>
              <a:t>tư 18/2020/TT-BYT quy định về hoạt động dinh dưỡng trong Bệnh viện; </a:t>
            </a:r>
            <a:endParaRPr lang="en-US" sz="2000" smtClean="0">
              <a:latin typeface="Calibri" panose="020F0502020204030204" pitchFamily="34" charset="0"/>
              <a:cs typeface="Calibri" panose="020F0502020204030204" pitchFamily="34" charset="0"/>
            </a:endParaRPr>
          </a:p>
          <a:p>
            <a:pPr algn="just"/>
            <a:r>
              <a:rPr lang="vi-VN" sz="2000" smtClean="0">
                <a:latin typeface="Calibri" panose="020F0502020204030204" pitchFamily="34" charset="0"/>
                <a:cs typeface="Calibri" panose="020F0502020204030204" pitchFamily="34" charset="0"/>
              </a:rPr>
              <a:t>Nguyên </a:t>
            </a:r>
            <a:r>
              <a:rPr lang="vi-VN" sz="2000">
                <a:latin typeface="Calibri" panose="020F0502020204030204" pitchFamily="34" charset="0"/>
                <a:cs typeface="Calibri" panose="020F0502020204030204" pitchFamily="34" charset="0"/>
              </a:rPr>
              <a:t>tắc xây dựng chế độ ăn sinh lý và bệnh lý.</a:t>
            </a:r>
            <a:endParaRPr lang="en-US" sz="2000">
              <a:latin typeface="Calibri" panose="020F0502020204030204" pitchFamily="34" charset="0"/>
              <a:cs typeface="Calibri" panose="020F0502020204030204" pitchFamily="34" charset="0"/>
            </a:endParaRPr>
          </a:p>
          <a:p>
            <a:pPr algn="just"/>
            <a:r>
              <a:rPr lang="vi-VN" sz="2000">
                <a:latin typeface="Calibri" panose="020F0502020204030204" pitchFamily="34" charset="0"/>
                <a:cs typeface="Calibri" panose="020F0502020204030204" pitchFamily="34" charset="0"/>
              </a:rPr>
              <a:t>Một số câu hỏi chuyên môn đáp ứng yêu cầu vị trí việc làm</a:t>
            </a:r>
            <a:r>
              <a:rPr lang="en-US" sz="2000">
                <a:latin typeface="Calibri" panose="020F0502020204030204" pitchFamily="34" charset="0"/>
                <a:cs typeface="Calibri" panose="020F0502020204030204" pitchFamily="34" charset="0"/>
              </a:rPr>
              <a:t>.</a:t>
            </a:r>
          </a:p>
          <a:p>
            <a:pPr marL="0" indent="0">
              <a:buNone/>
            </a:pPr>
            <a:endParaRPr lang="en-US" sz="2000" b="1" smtClean="0">
              <a:solidFill>
                <a:srgbClr val="0070C0"/>
              </a:solidFill>
              <a:latin typeface="Calibri" panose="020F0502020204030204" pitchFamily="34" charset="0"/>
              <a:cs typeface="Calibri" panose="020F050202020403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6964" y="341874"/>
            <a:ext cx="1921248" cy="1414737"/>
          </a:xfrm>
          <a:prstGeom prst="rect">
            <a:avLst/>
          </a:prstGeom>
        </p:spPr>
      </p:pic>
    </p:spTree>
    <p:extLst>
      <p:ext uri="{BB962C8B-B14F-4D97-AF65-F5344CB8AC3E}">
        <p14:creationId xmlns:p14="http://schemas.microsoft.com/office/powerpoint/2010/main" val="3022251150"/>
      </p:ext>
    </p:extLst>
  </p:cSld>
  <p:clrMapOvr>
    <a:masterClrMapping/>
  </p:clrMapOvr>
  <mc:AlternateContent xmlns:mc="http://schemas.openxmlformats.org/markup-compatibility/2006" xmlns:p14="http://schemas.microsoft.com/office/powerpoint/2010/main">
    <mc:Choice Requires="p14">
      <p:transition p14:dur="10">
        <p:pull/>
      </p:transition>
    </mc:Choice>
    <mc:Fallback xmlns="">
      <p:transition>
        <p:pull/>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smtClean="0">
                <a:solidFill>
                  <a:srgbClr val="FF0000"/>
                </a:solidFill>
              </a:rPr>
              <a:t>                                   TÀI </a:t>
            </a:r>
            <a:r>
              <a:rPr lang="en-US" b="1" dirty="0">
                <a:solidFill>
                  <a:srgbClr val="FF0000"/>
                </a:solidFill>
              </a:rPr>
              <a:t>LIỆU </a:t>
            </a:r>
            <a:r>
              <a:rPr lang="en-US" b="1">
                <a:solidFill>
                  <a:srgbClr val="FF0000"/>
                </a:solidFill>
              </a:rPr>
              <a:t>ÔN </a:t>
            </a:r>
            <a:r>
              <a:rPr lang="en-US" b="1" smtClean="0">
                <a:solidFill>
                  <a:srgbClr val="FF0000"/>
                </a:solidFill>
              </a:rPr>
              <a:t>TẬP</a:t>
            </a:r>
            <a:endParaRPr lang="en-US" sz="2200" dirty="0"/>
          </a:p>
        </p:txBody>
      </p:sp>
      <p:sp>
        <p:nvSpPr>
          <p:cNvPr id="3" name="Content Placeholder 2"/>
          <p:cNvSpPr>
            <a:spLocks noGrp="1"/>
          </p:cNvSpPr>
          <p:nvPr>
            <p:ph idx="1"/>
          </p:nvPr>
        </p:nvSpPr>
        <p:spPr>
          <a:xfrm>
            <a:off x="609600" y="1390745"/>
            <a:ext cx="10972800" cy="4525963"/>
          </a:xfrm>
        </p:spPr>
        <p:txBody>
          <a:bodyPr>
            <a:noAutofit/>
          </a:bodyPr>
          <a:lstStyle/>
          <a:p>
            <a:pPr marL="0" indent="0">
              <a:spcAft>
                <a:spcPts val="600"/>
              </a:spcAft>
              <a:buNone/>
            </a:pPr>
            <a:r>
              <a:rPr lang="en-US" sz="2400" b="1">
                <a:solidFill>
                  <a:srgbClr val="FF0000"/>
                </a:solidFill>
              </a:rPr>
              <a:t>B. Kiến thức chuyên môn nghiệp vụ theo từng vị trí việc làm: 60 điểm</a:t>
            </a:r>
          </a:p>
          <a:p>
            <a:pPr marL="0" indent="0">
              <a:buNone/>
            </a:pPr>
            <a:r>
              <a:rPr lang="en-US" sz="2000" b="1" smtClean="0">
                <a:solidFill>
                  <a:srgbClr val="0070C0"/>
                </a:solidFill>
                <a:latin typeface="Calibri" panose="020F0502020204030204" pitchFamily="34" charset="0"/>
                <a:cs typeface="Calibri" panose="020F0502020204030204" pitchFamily="34" charset="0"/>
              </a:rPr>
              <a:t>9. </a:t>
            </a:r>
            <a:r>
              <a:rPr lang="vi-VN" sz="2000" b="1" smtClean="0">
                <a:solidFill>
                  <a:srgbClr val="0070C0"/>
                </a:solidFill>
                <a:latin typeface="Calibri" panose="020F0502020204030204" pitchFamily="34" charset="0"/>
                <a:cs typeface="Calibri" panose="020F0502020204030204" pitchFamily="34" charset="0"/>
              </a:rPr>
              <a:t>Kế </a:t>
            </a:r>
            <a:r>
              <a:rPr lang="vi-VN" sz="2000" b="1">
                <a:solidFill>
                  <a:srgbClr val="0070C0"/>
                </a:solidFill>
                <a:latin typeface="Calibri" panose="020F0502020204030204" pitchFamily="34" charset="0"/>
                <a:cs typeface="Calibri" panose="020F0502020204030204" pitchFamily="34" charset="0"/>
              </a:rPr>
              <a:t>toán viên: </a:t>
            </a:r>
            <a:endParaRPr lang="en-US" sz="2000" b="1">
              <a:solidFill>
                <a:srgbClr val="0070C0"/>
              </a:solidFill>
              <a:latin typeface="Calibri" panose="020F0502020204030204" pitchFamily="34" charset="0"/>
              <a:cs typeface="Calibri" panose="020F0502020204030204" pitchFamily="34" charset="0"/>
            </a:endParaRPr>
          </a:p>
          <a:p>
            <a:pPr algn="just"/>
            <a:r>
              <a:rPr lang="vi-VN" sz="2000">
                <a:latin typeface="Calibri" panose="020F0502020204030204" pitchFamily="34" charset="0"/>
                <a:cs typeface="Calibri" panose="020F0502020204030204" pitchFamily="34" charset="0"/>
              </a:rPr>
              <a:t>Luật số 88/2015/QH13 ngày 20 tháng 11 năm 2015 của Quốc Hội về ban hành Luật Kế toán;</a:t>
            </a:r>
            <a:endParaRPr lang="en-US" sz="2000">
              <a:latin typeface="Calibri" panose="020F0502020204030204" pitchFamily="34" charset="0"/>
              <a:cs typeface="Calibri" panose="020F0502020204030204" pitchFamily="34" charset="0"/>
            </a:endParaRPr>
          </a:p>
          <a:p>
            <a:pPr algn="just"/>
            <a:r>
              <a:rPr lang="vi-VN" sz="2000">
                <a:latin typeface="Calibri" panose="020F0502020204030204" pitchFamily="34" charset="0"/>
                <a:cs typeface="Calibri" panose="020F0502020204030204" pitchFamily="34" charset="0"/>
              </a:rPr>
              <a:t>Luật quản lý thuế số 38/2019/QH14 là quy định mới nhất trong việc quản lý các loại thuế, các khoản thu khác thuộc ngân sách nhà nước.</a:t>
            </a:r>
            <a:endParaRPr lang="en-US" sz="2000">
              <a:latin typeface="Calibri" panose="020F0502020204030204" pitchFamily="34" charset="0"/>
              <a:cs typeface="Calibri" panose="020F0502020204030204" pitchFamily="34" charset="0"/>
            </a:endParaRPr>
          </a:p>
          <a:p>
            <a:pPr algn="just"/>
            <a:r>
              <a:rPr lang="vi-VN" sz="2000">
                <a:latin typeface="Calibri" panose="020F0502020204030204" pitchFamily="34" charset="0"/>
                <a:cs typeface="Calibri" panose="020F0502020204030204" pitchFamily="34" charset="0"/>
              </a:rPr>
              <a:t>Thông tư số 78/2021/TT-BTC của Bộ Tài chính: Hướng dẫn thực hiện một số điều của Luật Quản lý thuế ngày 13 tháng 6 năm 2019</a:t>
            </a:r>
            <a:r>
              <a:rPr lang="en-US" sz="2000">
                <a:latin typeface="Calibri" panose="020F0502020204030204" pitchFamily="34" charset="0"/>
                <a:cs typeface="Calibri" panose="020F0502020204030204" pitchFamily="34" charset="0"/>
              </a:rPr>
              <a:t>;</a:t>
            </a:r>
          </a:p>
          <a:p>
            <a:pPr algn="just"/>
            <a:r>
              <a:rPr lang="vi-VN" sz="2000">
                <a:latin typeface="Calibri" panose="020F0502020204030204" pitchFamily="34" charset="0"/>
                <a:cs typeface="Calibri" panose="020F0502020204030204" pitchFamily="34" charset="0"/>
              </a:rPr>
              <a:t>Thông tư số 107/2017/TT-BTC ngày 10 tháng 10 năm 2017 của Bộ Tài chính về hướng dẫn chế độ Kế toán Hành chánh sự nghiệp;</a:t>
            </a:r>
            <a:endParaRPr lang="en-US" sz="2000">
              <a:latin typeface="Calibri" panose="020F0502020204030204" pitchFamily="34" charset="0"/>
              <a:cs typeface="Calibri" panose="020F0502020204030204" pitchFamily="34" charset="0"/>
            </a:endParaRPr>
          </a:p>
          <a:p>
            <a:pPr algn="just"/>
            <a:r>
              <a:rPr lang="vi-VN" sz="2000">
                <a:latin typeface="Calibri" panose="020F0502020204030204" pitchFamily="34" charset="0"/>
                <a:cs typeface="Calibri" panose="020F0502020204030204" pitchFamily="34" charset="0"/>
              </a:rPr>
              <a:t>Nghị định số </a:t>
            </a:r>
            <a:r>
              <a:rPr lang="en-US" sz="2000">
                <a:latin typeface="Calibri" panose="020F0502020204030204" pitchFamily="34" charset="0"/>
                <a:cs typeface="Calibri" panose="020F0502020204030204" pitchFamily="34" charset="0"/>
              </a:rPr>
              <a:t>1</a:t>
            </a:r>
            <a:r>
              <a:rPr lang="vi-VN" sz="2000">
                <a:latin typeface="Calibri" panose="020F0502020204030204" pitchFamily="34" charset="0"/>
                <a:cs typeface="Calibri" panose="020F0502020204030204" pitchFamily="34" charset="0"/>
              </a:rPr>
              <a:t>23/2020/NĐ-CP </a:t>
            </a:r>
            <a:r>
              <a:rPr lang="en-US" sz="2000">
                <a:latin typeface="Calibri" panose="020F0502020204030204" pitchFamily="34" charset="0"/>
                <a:cs typeface="Calibri" panose="020F0502020204030204" pitchFamily="34" charset="0"/>
              </a:rPr>
              <a:t>ngày 19/10/2020 </a:t>
            </a:r>
            <a:r>
              <a:rPr lang="vi-VN" sz="2000">
                <a:latin typeface="Calibri" panose="020F0502020204030204" pitchFamily="34" charset="0"/>
                <a:cs typeface="Calibri" panose="020F0502020204030204" pitchFamily="34" charset="0"/>
              </a:rPr>
              <a:t>của Chính phủ quy định về hóa đơn, chứng từ;</a:t>
            </a:r>
            <a:endParaRPr lang="en-US" sz="2000">
              <a:latin typeface="Calibri" panose="020F0502020204030204" pitchFamily="34" charset="0"/>
              <a:cs typeface="Calibri" panose="020F0502020204030204" pitchFamily="34" charset="0"/>
            </a:endParaRPr>
          </a:p>
          <a:p>
            <a:pPr algn="just"/>
            <a:r>
              <a:rPr lang="vi-VN" sz="2000">
                <a:latin typeface="Calibri" panose="020F0502020204030204" pitchFamily="34" charset="0"/>
                <a:cs typeface="Calibri" panose="020F0502020204030204" pitchFamily="34" charset="0"/>
              </a:rPr>
              <a:t>Nghị định 60/2021/NĐ-CP ngày 21/06/2021 quy định cơ chế tự chủ tài chính của đơn vị sự nghiệp công lập</a:t>
            </a:r>
            <a:r>
              <a:rPr lang="vi-VN" sz="2000" smtClean="0">
                <a:latin typeface="Calibri" panose="020F0502020204030204" pitchFamily="34" charset="0"/>
                <a:cs typeface="Calibri" panose="020F0502020204030204" pitchFamily="34" charset="0"/>
              </a:rPr>
              <a:t>;</a:t>
            </a:r>
            <a:endParaRPr lang="en-US" sz="2000">
              <a:latin typeface="Calibri" panose="020F0502020204030204" pitchFamily="34" charset="0"/>
              <a:cs typeface="Calibri" panose="020F0502020204030204" pitchFamily="34" charset="0"/>
            </a:endParaRPr>
          </a:p>
          <a:p>
            <a:pPr marL="0" indent="0">
              <a:buNone/>
            </a:pPr>
            <a:endParaRPr lang="en-US" sz="2000" b="1" smtClean="0">
              <a:solidFill>
                <a:srgbClr val="0070C0"/>
              </a:solidFill>
              <a:latin typeface="Calibri" panose="020F0502020204030204" pitchFamily="34" charset="0"/>
              <a:cs typeface="Calibri" panose="020F050202020403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6964" y="341874"/>
            <a:ext cx="1921248" cy="1414737"/>
          </a:xfrm>
          <a:prstGeom prst="rect">
            <a:avLst/>
          </a:prstGeom>
        </p:spPr>
      </p:pic>
    </p:spTree>
    <p:extLst>
      <p:ext uri="{BB962C8B-B14F-4D97-AF65-F5344CB8AC3E}">
        <p14:creationId xmlns:p14="http://schemas.microsoft.com/office/powerpoint/2010/main" val="1169641081"/>
      </p:ext>
    </p:extLst>
  </p:cSld>
  <p:clrMapOvr>
    <a:masterClrMapping/>
  </p:clrMapOvr>
  <mc:AlternateContent xmlns:mc="http://schemas.openxmlformats.org/markup-compatibility/2006" xmlns:p14="http://schemas.microsoft.com/office/powerpoint/2010/main">
    <mc:Choice Requires="p14">
      <p:transition p14:dur="10">
        <p:pull/>
      </p:transition>
    </mc:Choice>
    <mc:Fallback xmlns="">
      <p:transition>
        <p:pull/>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772720"/>
            <a:ext cx="12015537" cy="5632311"/>
          </a:xfrm>
          <a:prstGeom prst="rect">
            <a:avLst/>
          </a:prstGeom>
        </p:spPr>
        <p:txBody>
          <a:bodyPr wrap="square">
            <a:spAutoFit/>
          </a:bodyPr>
          <a:lstStyle/>
          <a:p>
            <a:pPr algn="ctr"/>
            <a:r>
              <a:rPr lang="en-US" sz="6000" b="1" dirty="0" smtClean="0">
                <a:solidFill>
                  <a:srgbClr val="0070C0"/>
                </a:solidFill>
              </a:rPr>
              <a:t>TRIỆU TẬP THÍ SINH </a:t>
            </a:r>
          </a:p>
          <a:p>
            <a:pPr algn="ctr"/>
            <a:r>
              <a:rPr lang="en-US" sz="6600" b="1" dirty="0" smtClean="0">
                <a:solidFill>
                  <a:srgbClr val="0070C0"/>
                </a:solidFill>
              </a:rPr>
              <a:t> HƯỚNG DẪN NỘI </a:t>
            </a:r>
            <a:r>
              <a:rPr lang="en-US" sz="6600" b="1" smtClean="0">
                <a:solidFill>
                  <a:srgbClr val="0070C0"/>
                </a:solidFill>
              </a:rPr>
              <a:t>QUY, QUY CHẾ </a:t>
            </a:r>
            <a:endParaRPr lang="en-US" sz="6600" b="1" dirty="0" smtClean="0">
              <a:solidFill>
                <a:srgbClr val="0070C0"/>
              </a:solidFill>
            </a:endParaRPr>
          </a:p>
          <a:p>
            <a:pPr algn="ctr"/>
            <a:r>
              <a:rPr lang="en-US" sz="6600" b="1" dirty="0" smtClean="0">
                <a:solidFill>
                  <a:srgbClr val="0070C0"/>
                </a:solidFill>
              </a:rPr>
              <a:t>NỘI DUNG ÔN </a:t>
            </a:r>
            <a:r>
              <a:rPr lang="en-US" sz="6600" b="1" smtClean="0">
                <a:solidFill>
                  <a:srgbClr val="0070C0"/>
                </a:solidFill>
              </a:rPr>
              <a:t>TẬP </a:t>
            </a:r>
          </a:p>
          <a:p>
            <a:pPr algn="ctr"/>
            <a:r>
              <a:rPr lang="en-US" sz="4800" i="1" smtClean="0">
                <a:solidFill>
                  <a:srgbClr val="0070C0"/>
                </a:solidFill>
              </a:rPr>
              <a:t>(</a:t>
            </a:r>
            <a:r>
              <a:rPr lang="en-US" sz="4800" i="1" dirty="0" smtClean="0">
                <a:solidFill>
                  <a:srgbClr val="0070C0"/>
                </a:solidFill>
              </a:rPr>
              <a:t>VÒNG PHỎNG VẤN)</a:t>
            </a:r>
          </a:p>
          <a:p>
            <a:pPr algn="ctr"/>
            <a:endParaRPr lang="en-US" sz="6000" b="1" dirty="0">
              <a:solidFill>
                <a:schemeClr val="accent1">
                  <a:lumMod val="75000"/>
                </a:schemeClr>
              </a:solidFill>
            </a:endParaRPr>
          </a:p>
          <a:p>
            <a:pPr algn="ctr"/>
            <a:endParaRPr lang="en-US" sz="6000" b="1" dirty="0">
              <a:solidFill>
                <a:schemeClr val="accent1">
                  <a:lumMod val="75000"/>
                </a:schemeClr>
              </a:solidFill>
            </a:endParaRPr>
          </a:p>
        </p:txBody>
      </p:sp>
      <p:sp>
        <p:nvSpPr>
          <p:cNvPr id="3" name="Rectangle 2"/>
          <p:cNvSpPr/>
          <p:nvPr/>
        </p:nvSpPr>
        <p:spPr>
          <a:xfrm>
            <a:off x="7288306" y="806824"/>
            <a:ext cx="5091953" cy="2246769"/>
          </a:xfrm>
          <a:prstGeom prst="rect">
            <a:avLst/>
          </a:prstGeom>
        </p:spPr>
        <p:txBody>
          <a:bodyPr wrap="square">
            <a:spAutoFit/>
          </a:bodyPr>
          <a:lstStyle/>
          <a:p>
            <a:pPr algn="ctr"/>
            <a:r>
              <a:rPr lang="en-US" sz="2000" b="1" smtClean="0">
                <a:solidFill>
                  <a:srgbClr val="0070C0"/>
                </a:solidFill>
              </a:rPr>
              <a:t>HỘI ĐỒNG XÉT TUYỂN VIÊN CHỨC</a:t>
            </a:r>
            <a:endParaRPr lang="en-US" sz="2000" b="1" dirty="0" smtClean="0">
              <a:solidFill>
                <a:srgbClr val="0070C0"/>
              </a:solidFill>
            </a:endParaRPr>
          </a:p>
          <a:p>
            <a:pPr algn="ctr"/>
            <a:endParaRPr lang="en-US" sz="6000" b="1" dirty="0">
              <a:solidFill>
                <a:schemeClr val="accent1">
                  <a:lumMod val="75000"/>
                </a:schemeClr>
              </a:solidFill>
            </a:endParaRPr>
          </a:p>
          <a:p>
            <a:pPr algn="ctr"/>
            <a:endParaRPr lang="en-US" sz="6000" b="1" dirty="0">
              <a:solidFill>
                <a:schemeClr val="accent1">
                  <a:lumMod val="75000"/>
                </a:schemeClr>
              </a:solidFill>
            </a:endParaRPr>
          </a:p>
        </p:txBody>
      </p:sp>
    </p:spTree>
    <p:extLst>
      <p:ext uri="{BB962C8B-B14F-4D97-AF65-F5344CB8AC3E}">
        <p14:creationId xmlns:p14="http://schemas.microsoft.com/office/powerpoint/2010/main" val="285027097"/>
      </p:ext>
    </p:extLst>
  </p:cSld>
  <p:clrMapOvr>
    <a:masterClrMapping/>
  </p:clrMapOvr>
  <mc:AlternateContent xmlns:mc="http://schemas.openxmlformats.org/markup-compatibility/2006" xmlns:p14="http://schemas.microsoft.com/office/powerpoint/2010/main">
    <mc:Choice Requires="p14">
      <p:transition p14:dur="10">
        <p:pull/>
      </p:transition>
    </mc:Choice>
    <mc:Fallback xmlns="">
      <p:transition>
        <p:pull/>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smtClean="0">
                <a:solidFill>
                  <a:srgbClr val="FF0000"/>
                </a:solidFill>
              </a:rPr>
              <a:t>                                   TÀI </a:t>
            </a:r>
            <a:r>
              <a:rPr lang="en-US" b="1" dirty="0">
                <a:solidFill>
                  <a:srgbClr val="FF0000"/>
                </a:solidFill>
              </a:rPr>
              <a:t>LIỆU </a:t>
            </a:r>
            <a:r>
              <a:rPr lang="en-US" b="1">
                <a:solidFill>
                  <a:srgbClr val="FF0000"/>
                </a:solidFill>
              </a:rPr>
              <a:t>ÔN </a:t>
            </a:r>
            <a:r>
              <a:rPr lang="en-US" b="1" smtClean="0">
                <a:solidFill>
                  <a:srgbClr val="FF0000"/>
                </a:solidFill>
              </a:rPr>
              <a:t>TẬP</a:t>
            </a:r>
            <a:endParaRPr lang="en-US" sz="2200" dirty="0"/>
          </a:p>
        </p:txBody>
      </p:sp>
      <p:sp>
        <p:nvSpPr>
          <p:cNvPr id="3" name="Content Placeholder 2"/>
          <p:cNvSpPr>
            <a:spLocks noGrp="1"/>
          </p:cNvSpPr>
          <p:nvPr>
            <p:ph idx="1"/>
          </p:nvPr>
        </p:nvSpPr>
        <p:spPr>
          <a:xfrm>
            <a:off x="609600" y="1390745"/>
            <a:ext cx="10972800" cy="4525963"/>
          </a:xfrm>
        </p:spPr>
        <p:txBody>
          <a:bodyPr>
            <a:noAutofit/>
          </a:bodyPr>
          <a:lstStyle/>
          <a:p>
            <a:pPr marL="0" indent="0">
              <a:spcAft>
                <a:spcPts val="600"/>
              </a:spcAft>
              <a:buNone/>
            </a:pPr>
            <a:r>
              <a:rPr lang="en-US" sz="2400" b="1">
                <a:solidFill>
                  <a:srgbClr val="FF0000"/>
                </a:solidFill>
              </a:rPr>
              <a:t>B. Kiến thức chuyên môn nghiệp vụ theo từng vị trí việc làm: 60 điểm</a:t>
            </a:r>
          </a:p>
          <a:p>
            <a:pPr marL="0" indent="0">
              <a:buNone/>
            </a:pPr>
            <a:r>
              <a:rPr lang="en-US" sz="2000" b="1" smtClean="0">
                <a:solidFill>
                  <a:srgbClr val="0070C0"/>
                </a:solidFill>
                <a:latin typeface="Calibri" panose="020F0502020204030204" pitchFamily="34" charset="0"/>
                <a:cs typeface="Calibri" panose="020F0502020204030204" pitchFamily="34" charset="0"/>
              </a:rPr>
              <a:t>9. </a:t>
            </a:r>
            <a:r>
              <a:rPr lang="vi-VN" sz="2000" b="1" smtClean="0">
                <a:solidFill>
                  <a:srgbClr val="0070C0"/>
                </a:solidFill>
                <a:latin typeface="Calibri" panose="020F0502020204030204" pitchFamily="34" charset="0"/>
                <a:cs typeface="Calibri" panose="020F0502020204030204" pitchFamily="34" charset="0"/>
              </a:rPr>
              <a:t>Kế </a:t>
            </a:r>
            <a:r>
              <a:rPr lang="vi-VN" sz="2000" b="1">
                <a:solidFill>
                  <a:srgbClr val="0070C0"/>
                </a:solidFill>
                <a:latin typeface="Calibri" panose="020F0502020204030204" pitchFamily="34" charset="0"/>
                <a:cs typeface="Calibri" panose="020F0502020204030204" pitchFamily="34" charset="0"/>
              </a:rPr>
              <a:t>toán viên: </a:t>
            </a:r>
            <a:endParaRPr lang="en-US" sz="2000" b="1">
              <a:solidFill>
                <a:srgbClr val="0070C0"/>
              </a:solidFill>
              <a:latin typeface="Calibri" panose="020F0502020204030204" pitchFamily="34" charset="0"/>
              <a:cs typeface="Calibri" panose="020F0502020204030204" pitchFamily="34" charset="0"/>
            </a:endParaRPr>
          </a:p>
          <a:p>
            <a:pPr algn="just"/>
            <a:r>
              <a:rPr lang="en-US" sz="2000" smtClean="0">
                <a:latin typeface="Calibri" panose="020F0502020204030204" pitchFamily="34" charset="0"/>
                <a:cs typeface="Calibri" panose="020F0502020204030204" pitchFamily="34" charset="0"/>
              </a:rPr>
              <a:t>Thông </a:t>
            </a:r>
            <a:r>
              <a:rPr lang="en-US" sz="2000">
                <a:latin typeface="Calibri" panose="020F0502020204030204" pitchFamily="34" charset="0"/>
                <a:cs typeface="Calibri" panose="020F0502020204030204" pitchFamily="34" charset="0"/>
              </a:rPr>
              <a:t>tư số 80/2021/TT-BTC ngày 29/09/2021 về hướng dẫn thi hành một số điều của luật quản lý thuế;</a:t>
            </a:r>
          </a:p>
          <a:p>
            <a:pPr algn="just"/>
            <a:r>
              <a:rPr lang="en-US" sz="2000">
                <a:latin typeface="Calibri" panose="020F0502020204030204" pitchFamily="34" charset="0"/>
                <a:cs typeface="Calibri" panose="020F0502020204030204" pitchFamily="34" charset="0"/>
              </a:rPr>
              <a:t>Nghị định số 126/2020/NĐ-CP ngày 19 tháng 10 năm 2020 của chính phủ quy định chi tiết một số điều của luật quản lý thuế;</a:t>
            </a:r>
          </a:p>
          <a:p>
            <a:pPr algn="just"/>
            <a:r>
              <a:rPr lang="vi-VN" sz="2000">
                <a:latin typeface="Calibri" panose="020F0502020204030204" pitchFamily="34" charset="0"/>
                <a:cs typeface="Calibri" panose="020F0502020204030204" pitchFamily="34" charset="0"/>
              </a:rPr>
              <a:t>Thông tư số 22/2023/TT-BYT ngày </a:t>
            </a:r>
            <a:r>
              <a:rPr lang="en-US" sz="2000">
                <a:latin typeface="Calibri" panose="020F0502020204030204" pitchFamily="34" charset="0"/>
                <a:cs typeface="Calibri" panose="020F0502020204030204" pitchFamily="34" charset="0"/>
              </a:rPr>
              <a:t>17</a:t>
            </a:r>
            <a:r>
              <a:rPr lang="vi-VN" sz="2000">
                <a:latin typeface="Calibri" panose="020F0502020204030204" pitchFamily="34" charset="0"/>
                <a:cs typeface="Calibri" panose="020F0502020204030204" pitchFamily="34" charset="0"/>
              </a:rPr>
              <a:t> tháng 11 năm 20</a:t>
            </a:r>
            <a:r>
              <a:rPr lang="en-US" sz="2000">
                <a:latin typeface="Calibri" panose="020F0502020204030204" pitchFamily="34" charset="0"/>
                <a:cs typeface="Calibri" panose="020F0502020204030204" pitchFamily="34" charset="0"/>
              </a:rPr>
              <a:t>23</a:t>
            </a:r>
            <a:r>
              <a:rPr lang="vi-VN" sz="2000">
                <a:latin typeface="Calibri" panose="020F0502020204030204" pitchFamily="34" charset="0"/>
                <a:cs typeface="Calibri" panose="020F0502020204030204" pitchFamily="34" charset="0"/>
              </a:rPr>
              <a:t> của Bộ trưởng Bộ Y tế, về quy định thống nhất giá dịch vụ khám bệnh, chữa bệnh bảo hiểm y tế giữa các bệnh viện cùng hạng trên toàn quốc và hướng dẫn áp dụng giá, thanh toán chi phí khám bệnh, chữa bệnh trong một số trường hợp</a:t>
            </a:r>
            <a:r>
              <a:rPr lang="en-US" sz="2000">
                <a:latin typeface="Calibri" panose="020F0502020204030204" pitchFamily="34" charset="0"/>
                <a:cs typeface="Calibri" panose="020F0502020204030204" pitchFamily="34" charset="0"/>
              </a:rPr>
              <a:t>;</a:t>
            </a:r>
          </a:p>
          <a:p>
            <a:pPr algn="just"/>
            <a:r>
              <a:rPr lang="vi-VN" sz="2000">
                <a:latin typeface="Calibri" panose="020F0502020204030204" pitchFamily="34" charset="0"/>
                <a:cs typeface="Calibri" panose="020F0502020204030204" pitchFamily="34" charset="0"/>
              </a:rPr>
              <a:t>Một số câu hỏi chuyên môn đáp ứng yêu cầu vị trí việc làm</a:t>
            </a:r>
            <a:r>
              <a:rPr lang="en-US" sz="2000">
                <a:latin typeface="Calibri" panose="020F0502020204030204" pitchFamily="34" charset="0"/>
                <a:cs typeface="Calibri" panose="020F0502020204030204" pitchFamily="34" charset="0"/>
              </a:rPr>
              <a:t>.</a:t>
            </a:r>
          </a:p>
          <a:p>
            <a:pPr marL="0" indent="0">
              <a:buNone/>
            </a:pPr>
            <a:endParaRPr lang="en-US" sz="2000" b="1" smtClean="0">
              <a:solidFill>
                <a:srgbClr val="0070C0"/>
              </a:solidFill>
              <a:latin typeface="Calibri" panose="020F0502020204030204" pitchFamily="34" charset="0"/>
              <a:cs typeface="Calibri" panose="020F050202020403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6964" y="341874"/>
            <a:ext cx="1921248" cy="1414737"/>
          </a:xfrm>
          <a:prstGeom prst="rect">
            <a:avLst/>
          </a:prstGeom>
        </p:spPr>
      </p:pic>
    </p:spTree>
    <p:extLst>
      <p:ext uri="{BB962C8B-B14F-4D97-AF65-F5344CB8AC3E}">
        <p14:creationId xmlns:p14="http://schemas.microsoft.com/office/powerpoint/2010/main" val="954397898"/>
      </p:ext>
    </p:extLst>
  </p:cSld>
  <p:clrMapOvr>
    <a:masterClrMapping/>
  </p:clrMapOvr>
  <mc:AlternateContent xmlns:mc="http://schemas.openxmlformats.org/markup-compatibility/2006" xmlns:p14="http://schemas.microsoft.com/office/powerpoint/2010/main">
    <mc:Choice Requires="p14">
      <p:transition p14:dur="10">
        <p:pull/>
      </p:transition>
    </mc:Choice>
    <mc:Fallback xmlns="">
      <p:transition>
        <p:pull/>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smtClean="0">
                <a:solidFill>
                  <a:srgbClr val="FF0000"/>
                </a:solidFill>
              </a:rPr>
              <a:t>                                   TÀI </a:t>
            </a:r>
            <a:r>
              <a:rPr lang="en-US" b="1" dirty="0">
                <a:solidFill>
                  <a:srgbClr val="FF0000"/>
                </a:solidFill>
              </a:rPr>
              <a:t>LIỆU </a:t>
            </a:r>
            <a:r>
              <a:rPr lang="en-US" b="1">
                <a:solidFill>
                  <a:srgbClr val="FF0000"/>
                </a:solidFill>
              </a:rPr>
              <a:t>ÔN </a:t>
            </a:r>
            <a:r>
              <a:rPr lang="en-US" b="1" smtClean="0">
                <a:solidFill>
                  <a:srgbClr val="FF0000"/>
                </a:solidFill>
              </a:rPr>
              <a:t>TẬP</a:t>
            </a:r>
            <a:endParaRPr lang="en-US" sz="2200" dirty="0"/>
          </a:p>
        </p:txBody>
      </p:sp>
      <p:sp>
        <p:nvSpPr>
          <p:cNvPr id="3" name="Content Placeholder 2"/>
          <p:cNvSpPr>
            <a:spLocks noGrp="1"/>
          </p:cNvSpPr>
          <p:nvPr>
            <p:ph idx="1"/>
          </p:nvPr>
        </p:nvSpPr>
        <p:spPr>
          <a:xfrm>
            <a:off x="609600" y="1390745"/>
            <a:ext cx="10972800" cy="4525963"/>
          </a:xfrm>
        </p:spPr>
        <p:txBody>
          <a:bodyPr>
            <a:noAutofit/>
          </a:bodyPr>
          <a:lstStyle/>
          <a:p>
            <a:pPr marL="0" indent="0">
              <a:spcAft>
                <a:spcPts val="600"/>
              </a:spcAft>
              <a:buNone/>
            </a:pPr>
            <a:r>
              <a:rPr lang="en-US" sz="2400" b="1">
                <a:solidFill>
                  <a:srgbClr val="FF0000"/>
                </a:solidFill>
              </a:rPr>
              <a:t>B. Kiến thức chuyên môn nghiệp vụ theo từng vị trí việc làm: 60 điểm</a:t>
            </a:r>
          </a:p>
          <a:p>
            <a:pPr marL="0" indent="0">
              <a:buNone/>
            </a:pPr>
            <a:r>
              <a:rPr lang="en-US" sz="2000" b="1" smtClean="0">
                <a:solidFill>
                  <a:srgbClr val="0070C0"/>
                </a:solidFill>
                <a:latin typeface="Calibri" panose="020F0502020204030204" pitchFamily="34" charset="0"/>
                <a:cs typeface="Calibri" panose="020F0502020204030204" pitchFamily="34" charset="0"/>
              </a:rPr>
              <a:t>10. </a:t>
            </a:r>
            <a:r>
              <a:rPr lang="vi-VN" sz="2000" b="1" smtClean="0">
                <a:solidFill>
                  <a:srgbClr val="0070C0"/>
                </a:solidFill>
                <a:latin typeface="Calibri" panose="020F0502020204030204" pitchFamily="34" charset="0"/>
                <a:cs typeface="Calibri" panose="020F0502020204030204" pitchFamily="34" charset="0"/>
              </a:rPr>
              <a:t>Chuyên </a:t>
            </a:r>
            <a:r>
              <a:rPr lang="vi-VN" sz="2000" b="1">
                <a:solidFill>
                  <a:srgbClr val="0070C0"/>
                </a:solidFill>
                <a:latin typeface="Calibri" panose="020F0502020204030204" pitchFamily="34" charset="0"/>
                <a:cs typeface="Calibri" panose="020F0502020204030204" pitchFamily="34" charset="0"/>
              </a:rPr>
              <a:t>viên:</a:t>
            </a:r>
            <a:endParaRPr lang="en-US" sz="2000" b="1">
              <a:solidFill>
                <a:srgbClr val="0070C0"/>
              </a:solidFill>
              <a:latin typeface="Calibri" panose="020F0502020204030204" pitchFamily="34" charset="0"/>
              <a:cs typeface="Calibri" panose="020F0502020204030204" pitchFamily="34" charset="0"/>
            </a:endParaRPr>
          </a:p>
          <a:p>
            <a:pPr algn="just"/>
            <a:r>
              <a:rPr lang="en-US" sz="2000">
                <a:latin typeface="Calibri" panose="020F0502020204030204" pitchFamily="34" charset="0"/>
                <a:cs typeface="Calibri" panose="020F0502020204030204" pitchFamily="34" charset="0"/>
              </a:rPr>
              <a:t>K</a:t>
            </a:r>
            <a:r>
              <a:rPr lang="vi-VN" sz="2000">
                <a:latin typeface="Calibri" panose="020F0502020204030204" pitchFamily="34" charset="0"/>
                <a:cs typeface="Calibri" panose="020F0502020204030204" pitchFamily="34" charset="0"/>
              </a:rPr>
              <a:t>ỹ năng soạn thảo văn bản, tài liệu; kỹ năng tổ chức lớp học;</a:t>
            </a:r>
            <a:endParaRPr lang="en-US" sz="2000">
              <a:latin typeface="Calibri" panose="020F0502020204030204" pitchFamily="34" charset="0"/>
              <a:cs typeface="Calibri" panose="020F0502020204030204" pitchFamily="34" charset="0"/>
            </a:endParaRPr>
          </a:p>
          <a:p>
            <a:pPr algn="just"/>
            <a:r>
              <a:rPr lang="vi-VN" sz="2000">
                <a:latin typeface="Calibri" panose="020F0502020204030204" pitchFamily="34" charset="0"/>
                <a:cs typeface="Calibri" panose="020F0502020204030204" pitchFamily="34" charset="0"/>
              </a:rPr>
              <a:t>Luật Thi đua khen thưởng số 06/2022/QH15</a:t>
            </a:r>
            <a:endParaRPr lang="en-US" sz="2000">
              <a:latin typeface="Calibri" panose="020F0502020204030204" pitchFamily="34" charset="0"/>
              <a:cs typeface="Calibri" panose="020F0502020204030204" pitchFamily="34" charset="0"/>
            </a:endParaRPr>
          </a:p>
          <a:p>
            <a:pPr algn="just"/>
            <a:r>
              <a:rPr lang="vi-VN" sz="2000">
                <a:latin typeface="Calibri" panose="020F0502020204030204" pitchFamily="34" charset="0"/>
                <a:cs typeface="Calibri" panose="020F0502020204030204" pitchFamily="34" charset="0"/>
              </a:rPr>
              <a:t>Thông tư 02/2021/TT-BNV quy định mã số, tiêu chuẩn chuyên môn, nghiệp vụ và xếp lương đối với các ngạch công chức chuyên ngành hành chính và công chức chuyên ngành văn thư;</a:t>
            </a:r>
            <a:endParaRPr lang="en-US" sz="2000">
              <a:latin typeface="Calibri" panose="020F0502020204030204" pitchFamily="34" charset="0"/>
              <a:cs typeface="Calibri" panose="020F0502020204030204" pitchFamily="34" charset="0"/>
            </a:endParaRPr>
          </a:p>
          <a:p>
            <a:pPr algn="just"/>
            <a:r>
              <a:rPr lang="vi-VN" sz="2000">
                <a:latin typeface="Calibri" panose="020F0502020204030204" pitchFamily="34" charset="0"/>
                <a:cs typeface="Calibri" panose="020F0502020204030204" pitchFamily="34" charset="0"/>
              </a:rPr>
              <a:t>Nghị định số 30/2020/NĐ-CP ngày 05 tháng 3 năm 2020 của Chính phủ quy định về công tác văn thư;</a:t>
            </a:r>
            <a:endParaRPr lang="en-US" sz="2000">
              <a:latin typeface="Calibri" panose="020F0502020204030204" pitchFamily="34" charset="0"/>
              <a:cs typeface="Calibri" panose="020F0502020204030204" pitchFamily="34" charset="0"/>
            </a:endParaRPr>
          </a:p>
          <a:p>
            <a:pPr algn="just"/>
            <a:r>
              <a:rPr lang="vi-VN" sz="2000">
                <a:latin typeface="Calibri" panose="020F0502020204030204" pitchFamily="34" charset="0"/>
                <a:cs typeface="Calibri" panose="020F0502020204030204" pitchFamily="34" charset="0"/>
              </a:rPr>
              <a:t>Thông tư 06/2022/TT-BNV sủa đổi bổ sung Thông tư 02/2021/TT-BNV; </a:t>
            </a:r>
            <a:endParaRPr lang="en-US" sz="2000">
              <a:latin typeface="Calibri" panose="020F0502020204030204" pitchFamily="34" charset="0"/>
              <a:cs typeface="Calibri" panose="020F0502020204030204" pitchFamily="34" charset="0"/>
            </a:endParaRPr>
          </a:p>
          <a:p>
            <a:pPr algn="just"/>
            <a:r>
              <a:rPr lang="vi-VN" sz="2000">
                <a:latin typeface="Calibri" panose="020F0502020204030204" pitchFamily="34" charset="0"/>
                <a:cs typeface="Calibri" panose="020F0502020204030204" pitchFamily="34" charset="0"/>
              </a:rPr>
              <a:t>Thông tư 12/2022/TT-BNV Hướng dẫn về vị trí việc làm công chức lãnh đạo, quản lý; nghiệp vụ chuyên môn dùng chung; hỗ trợ, phục vụ trong cơ quan, tổ chức hành chính và vị trí việc làm chức danh nghề nghiệp chuyên môn dùng chung; hỗ trợ, phục vụ trong đơn vị sự nghiệp công lập</a:t>
            </a:r>
            <a:r>
              <a:rPr lang="vi-VN" sz="2000" smtClean="0">
                <a:latin typeface="Calibri" panose="020F0502020204030204" pitchFamily="34" charset="0"/>
                <a:cs typeface="Calibri" panose="020F0502020204030204" pitchFamily="34" charset="0"/>
              </a:rPr>
              <a:t>;</a:t>
            </a:r>
            <a:endParaRPr lang="en-US" sz="2000" smtClean="0">
              <a:latin typeface="Calibri" panose="020F0502020204030204" pitchFamily="34" charset="0"/>
              <a:cs typeface="Calibri" panose="020F0502020204030204" pitchFamily="34" charset="0"/>
            </a:endParaRPr>
          </a:p>
          <a:p>
            <a:pPr algn="just"/>
            <a:r>
              <a:rPr lang="en-US" sz="2000">
                <a:latin typeface="Calibri" panose="020F0502020204030204" pitchFamily="34" charset="0"/>
                <a:cs typeface="Calibri" panose="020F0502020204030204" pitchFamily="34" charset="0"/>
              </a:rPr>
              <a:t>N</a:t>
            </a:r>
            <a:r>
              <a:rPr lang="vi-VN" sz="2000">
                <a:latin typeface="Calibri" panose="020F0502020204030204" pitchFamily="34" charset="0"/>
                <a:cs typeface="Calibri" panose="020F0502020204030204" pitchFamily="34" charset="0"/>
              </a:rPr>
              <a:t>ghị quyết số 08/2023/NQ-HĐND ngày 19/9/2023 của Hội đồng nhân dân Thành phố quy định chi thu nhập tăng thêm theo nghị quyết số 98/2023/QH15 ngày 24 tháng 6 năm 2023 của quốc hội về thí điểm một số cơ chế, chính sách đặc thù phát triển </a:t>
            </a:r>
            <a:r>
              <a:rPr lang="en-US" sz="2000">
                <a:latin typeface="Calibri" panose="020F0502020204030204" pitchFamily="34" charset="0"/>
                <a:cs typeface="Calibri" panose="020F0502020204030204" pitchFamily="34" charset="0"/>
              </a:rPr>
              <a:t>T</a:t>
            </a:r>
            <a:r>
              <a:rPr lang="vi-VN" sz="2000">
                <a:latin typeface="Calibri" panose="020F0502020204030204" pitchFamily="34" charset="0"/>
                <a:cs typeface="Calibri" panose="020F0502020204030204" pitchFamily="34" charset="0"/>
              </a:rPr>
              <a:t>hành phố Hồ Chí Minh</a:t>
            </a:r>
            <a:r>
              <a:rPr lang="vi-VN" sz="2000" smtClean="0">
                <a:latin typeface="Calibri" panose="020F0502020204030204" pitchFamily="34" charset="0"/>
                <a:cs typeface="Calibri" panose="020F0502020204030204" pitchFamily="34" charset="0"/>
              </a:rPr>
              <a:t>;</a:t>
            </a:r>
            <a:endParaRPr lang="en-US" sz="2000">
              <a:latin typeface="Calibri" panose="020F0502020204030204" pitchFamily="34" charset="0"/>
              <a:cs typeface="Calibri" panose="020F0502020204030204" pitchFamily="34" charset="0"/>
            </a:endParaRPr>
          </a:p>
          <a:p>
            <a:pPr marL="0" indent="0">
              <a:buNone/>
            </a:pPr>
            <a:endParaRPr lang="en-US" sz="2000" b="1" smtClean="0">
              <a:solidFill>
                <a:srgbClr val="0070C0"/>
              </a:solidFill>
              <a:latin typeface="Calibri" panose="020F0502020204030204" pitchFamily="34" charset="0"/>
              <a:cs typeface="Calibri" panose="020F050202020403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6964" y="341874"/>
            <a:ext cx="1921248" cy="1414737"/>
          </a:xfrm>
          <a:prstGeom prst="rect">
            <a:avLst/>
          </a:prstGeom>
        </p:spPr>
      </p:pic>
    </p:spTree>
    <p:extLst>
      <p:ext uri="{BB962C8B-B14F-4D97-AF65-F5344CB8AC3E}">
        <p14:creationId xmlns:p14="http://schemas.microsoft.com/office/powerpoint/2010/main" val="340854337"/>
      </p:ext>
    </p:extLst>
  </p:cSld>
  <p:clrMapOvr>
    <a:masterClrMapping/>
  </p:clrMapOvr>
  <mc:AlternateContent xmlns:mc="http://schemas.openxmlformats.org/markup-compatibility/2006" xmlns:p14="http://schemas.microsoft.com/office/powerpoint/2010/main">
    <mc:Choice Requires="p14">
      <p:transition p14:dur="10">
        <p:pull/>
      </p:transition>
    </mc:Choice>
    <mc:Fallback xmlns="">
      <p:transition>
        <p:pull/>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smtClean="0">
                <a:solidFill>
                  <a:srgbClr val="FF0000"/>
                </a:solidFill>
              </a:rPr>
              <a:t>                                   TÀI </a:t>
            </a:r>
            <a:r>
              <a:rPr lang="en-US" b="1" dirty="0">
                <a:solidFill>
                  <a:srgbClr val="FF0000"/>
                </a:solidFill>
              </a:rPr>
              <a:t>LIỆU </a:t>
            </a:r>
            <a:r>
              <a:rPr lang="en-US" b="1">
                <a:solidFill>
                  <a:srgbClr val="FF0000"/>
                </a:solidFill>
              </a:rPr>
              <a:t>ÔN </a:t>
            </a:r>
            <a:r>
              <a:rPr lang="en-US" b="1" smtClean="0">
                <a:solidFill>
                  <a:srgbClr val="FF0000"/>
                </a:solidFill>
              </a:rPr>
              <a:t>TẬP</a:t>
            </a:r>
            <a:endParaRPr lang="en-US" sz="2200" dirty="0"/>
          </a:p>
        </p:txBody>
      </p:sp>
      <p:sp>
        <p:nvSpPr>
          <p:cNvPr id="3" name="Content Placeholder 2"/>
          <p:cNvSpPr>
            <a:spLocks noGrp="1"/>
          </p:cNvSpPr>
          <p:nvPr>
            <p:ph idx="1"/>
          </p:nvPr>
        </p:nvSpPr>
        <p:spPr>
          <a:xfrm>
            <a:off x="609600" y="1390745"/>
            <a:ext cx="10972800" cy="4525963"/>
          </a:xfrm>
        </p:spPr>
        <p:txBody>
          <a:bodyPr>
            <a:noAutofit/>
          </a:bodyPr>
          <a:lstStyle/>
          <a:p>
            <a:pPr marL="0" indent="0" algn="just">
              <a:spcAft>
                <a:spcPts val="600"/>
              </a:spcAft>
              <a:buNone/>
            </a:pPr>
            <a:r>
              <a:rPr lang="en-US" sz="2400" b="1">
                <a:solidFill>
                  <a:srgbClr val="FF0000"/>
                </a:solidFill>
                <a:latin typeface="Calibri" panose="020F0502020204030204" pitchFamily="34" charset="0"/>
                <a:cs typeface="Calibri" panose="020F0502020204030204" pitchFamily="34" charset="0"/>
              </a:rPr>
              <a:t>B. Kiến thức chuyên môn nghiệp vụ theo từng vị trí việc làm: 60 điểm</a:t>
            </a:r>
          </a:p>
          <a:p>
            <a:pPr marL="0" indent="0" algn="just">
              <a:buNone/>
            </a:pPr>
            <a:r>
              <a:rPr lang="en-US" sz="2000" b="1" smtClean="0">
                <a:solidFill>
                  <a:srgbClr val="0070C0"/>
                </a:solidFill>
                <a:latin typeface="Calibri" panose="020F0502020204030204" pitchFamily="34" charset="0"/>
                <a:cs typeface="Calibri" panose="020F0502020204030204" pitchFamily="34" charset="0"/>
              </a:rPr>
              <a:t>10. </a:t>
            </a:r>
            <a:r>
              <a:rPr lang="vi-VN" sz="2000" b="1" smtClean="0">
                <a:solidFill>
                  <a:srgbClr val="0070C0"/>
                </a:solidFill>
                <a:latin typeface="Calibri" panose="020F0502020204030204" pitchFamily="34" charset="0"/>
                <a:cs typeface="Calibri" panose="020F0502020204030204" pitchFamily="34" charset="0"/>
              </a:rPr>
              <a:t>Chuyên </a:t>
            </a:r>
            <a:r>
              <a:rPr lang="vi-VN" sz="2000" b="1">
                <a:solidFill>
                  <a:srgbClr val="0070C0"/>
                </a:solidFill>
                <a:latin typeface="Calibri" panose="020F0502020204030204" pitchFamily="34" charset="0"/>
                <a:cs typeface="Calibri" panose="020F0502020204030204" pitchFamily="34" charset="0"/>
              </a:rPr>
              <a:t>viên:</a:t>
            </a:r>
            <a:endParaRPr lang="en-US" sz="2000" b="1">
              <a:solidFill>
                <a:srgbClr val="0070C0"/>
              </a:solidFill>
              <a:latin typeface="Calibri" panose="020F0502020204030204" pitchFamily="34" charset="0"/>
              <a:cs typeface="Calibri" panose="020F0502020204030204" pitchFamily="34" charset="0"/>
            </a:endParaRPr>
          </a:p>
          <a:p>
            <a:pPr algn="just"/>
            <a:r>
              <a:rPr lang="vi-VN" sz="2000" smtClean="0">
                <a:latin typeface="Calibri" panose="020F0502020204030204" pitchFamily="34" charset="0"/>
                <a:cs typeface="Calibri" panose="020F0502020204030204" pitchFamily="34" charset="0"/>
              </a:rPr>
              <a:t>Nghị </a:t>
            </a:r>
            <a:r>
              <a:rPr lang="vi-VN" sz="2000">
                <a:latin typeface="Calibri" panose="020F0502020204030204" pitchFamily="34" charset="0"/>
                <a:cs typeface="Calibri" panose="020F0502020204030204" pitchFamily="34" charset="0"/>
              </a:rPr>
              <a:t>định 101/2017/NĐ-CP ngày 01/9/2017 của Chính phủ quy định về đào tạo, bồi dưỡng cán bộ, công chức, viên chức</a:t>
            </a:r>
            <a:r>
              <a:rPr lang="en-US" sz="2000">
                <a:latin typeface="Calibri" panose="020F0502020204030204" pitchFamily="34" charset="0"/>
                <a:cs typeface="Calibri" panose="020F0502020204030204" pitchFamily="34" charset="0"/>
              </a:rPr>
              <a:t>;</a:t>
            </a:r>
          </a:p>
          <a:p>
            <a:pPr algn="just"/>
            <a:r>
              <a:rPr lang="en-US" sz="2000">
                <a:latin typeface="Calibri" panose="020F0502020204030204" pitchFamily="34" charset="0"/>
                <a:cs typeface="Calibri" panose="020F0502020204030204" pitchFamily="34" charset="0"/>
              </a:rPr>
              <a:t>Thông tư 08/2013/TT-BNV ngày 31/7/2013 của Bộ Nội vụ hướng dẫn thực hiện chế độ nâng bậc lương thường xuyên và nâng bậc lương trước thời hạn đối với cán bộ, công chức, viên chức và người lao động;</a:t>
            </a:r>
          </a:p>
          <a:p>
            <a:pPr algn="just"/>
            <a:r>
              <a:rPr lang="en-US" sz="2000">
                <a:latin typeface="Calibri" panose="020F0502020204030204" pitchFamily="34" charset="0"/>
                <a:cs typeface="Calibri" panose="020F0502020204030204" pitchFamily="34" charset="0"/>
              </a:rPr>
              <a:t>Nghị định 130/2020/NĐ-CP ngày 30/10/2020 về kiểm soát tài sản, thu nhập của người có chức vụ, quyền hạn trong cơ quan, tổ chức, đơn vị;</a:t>
            </a:r>
          </a:p>
          <a:p>
            <a:pPr algn="just"/>
            <a:r>
              <a:rPr lang="en-US" sz="2000">
                <a:latin typeface="Calibri" panose="020F0502020204030204" pitchFamily="34" charset="0"/>
                <a:cs typeface="Calibri" panose="020F0502020204030204" pitchFamily="34" charset="0"/>
              </a:rPr>
              <a:t>Nghị định số 115/2020/NĐ-CP ngày 25/9/2020 của Chính phủ quy định về tuyển dụng, sử dụng và quản lý viên chức, được sửa đổi, bổ sung bởi Nghị định số 85/2023/NĐ-CP ngày 07/12/2023 của Chính phủ sửa đổi, bổ sung một số điều của Nghị định số 115/2020/NĐ-CP ngày 25 tháng 9 năm 2020 của Chính phủ quy định về tuyển dụng, sử dụng và quản lý viên chức, có hiệu lực kể từ ngày 07/12/2023;</a:t>
            </a:r>
          </a:p>
          <a:p>
            <a:pPr algn="just"/>
            <a:r>
              <a:rPr lang="en-US" sz="2000">
                <a:latin typeface="Calibri" panose="020F0502020204030204" pitchFamily="34" charset="0"/>
                <a:cs typeface="Calibri" panose="020F0502020204030204" pitchFamily="34" charset="0"/>
              </a:rPr>
              <a:t>Quyết định số 14/2022/QĐ-UBND của UBND TP.HCM ngày 19/4/2022 về ban hành Quy chế quản lý và xét duyệt cán bộ, công chức, viên chức và người lao động đi nước ngoài.</a:t>
            </a:r>
          </a:p>
          <a:p>
            <a:pPr marL="0" indent="0" algn="just">
              <a:buNone/>
            </a:pPr>
            <a:endParaRPr lang="en-US" sz="2000" b="1" smtClean="0">
              <a:solidFill>
                <a:srgbClr val="0070C0"/>
              </a:solidFill>
              <a:latin typeface="Calibri" panose="020F0502020204030204" pitchFamily="34" charset="0"/>
              <a:cs typeface="Calibri" panose="020F050202020403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6964" y="341874"/>
            <a:ext cx="1921248" cy="1414737"/>
          </a:xfrm>
          <a:prstGeom prst="rect">
            <a:avLst/>
          </a:prstGeom>
        </p:spPr>
      </p:pic>
    </p:spTree>
    <p:extLst>
      <p:ext uri="{BB962C8B-B14F-4D97-AF65-F5344CB8AC3E}">
        <p14:creationId xmlns:p14="http://schemas.microsoft.com/office/powerpoint/2010/main" val="4274303008"/>
      </p:ext>
    </p:extLst>
  </p:cSld>
  <p:clrMapOvr>
    <a:masterClrMapping/>
  </p:clrMapOvr>
  <mc:AlternateContent xmlns:mc="http://schemas.openxmlformats.org/markup-compatibility/2006" xmlns:p14="http://schemas.microsoft.com/office/powerpoint/2010/main">
    <mc:Choice Requires="p14">
      <p:transition p14:dur="10">
        <p:pull/>
      </p:transition>
    </mc:Choice>
    <mc:Fallback xmlns="">
      <p:transition>
        <p:pull/>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smtClean="0">
                <a:solidFill>
                  <a:srgbClr val="FF0000"/>
                </a:solidFill>
              </a:rPr>
              <a:t>                                   TÀI </a:t>
            </a:r>
            <a:r>
              <a:rPr lang="en-US" b="1" dirty="0">
                <a:solidFill>
                  <a:srgbClr val="FF0000"/>
                </a:solidFill>
              </a:rPr>
              <a:t>LIỆU </a:t>
            </a:r>
            <a:r>
              <a:rPr lang="en-US" b="1">
                <a:solidFill>
                  <a:srgbClr val="FF0000"/>
                </a:solidFill>
              </a:rPr>
              <a:t>ÔN </a:t>
            </a:r>
            <a:r>
              <a:rPr lang="en-US" b="1" smtClean="0">
                <a:solidFill>
                  <a:srgbClr val="FF0000"/>
                </a:solidFill>
              </a:rPr>
              <a:t>TẬP</a:t>
            </a:r>
            <a:endParaRPr lang="en-US" sz="2200" dirty="0"/>
          </a:p>
        </p:txBody>
      </p:sp>
      <p:sp>
        <p:nvSpPr>
          <p:cNvPr id="3" name="Content Placeholder 2"/>
          <p:cNvSpPr>
            <a:spLocks noGrp="1"/>
          </p:cNvSpPr>
          <p:nvPr>
            <p:ph idx="1"/>
          </p:nvPr>
        </p:nvSpPr>
        <p:spPr>
          <a:xfrm>
            <a:off x="609600" y="1390745"/>
            <a:ext cx="10972800" cy="4525963"/>
          </a:xfrm>
        </p:spPr>
        <p:txBody>
          <a:bodyPr>
            <a:noAutofit/>
          </a:bodyPr>
          <a:lstStyle/>
          <a:p>
            <a:pPr marL="0" indent="0" algn="just">
              <a:spcAft>
                <a:spcPts val="600"/>
              </a:spcAft>
              <a:buNone/>
            </a:pPr>
            <a:r>
              <a:rPr lang="en-US" sz="2400" b="1">
                <a:solidFill>
                  <a:srgbClr val="FF0000"/>
                </a:solidFill>
                <a:latin typeface="Calibri" panose="020F0502020204030204" pitchFamily="34" charset="0"/>
                <a:cs typeface="Calibri" panose="020F0502020204030204" pitchFamily="34" charset="0"/>
              </a:rPr>
              <a:t>B. Kiến thức chuyên môn nghiệp vụ theo từng vị trí việc làm: 60 điểm</a:t>
            </a:r>
          </a:p>
          <a:p>
            <a:pPr marL="0" indent="0">
              <a:buNone/>
            </a:pPr>
            <a:r>
              <a:rPr lang="en-US" sz="2000" b="1" smtClean="0">
                <a:solidFill>
                  <a:srgbClr val="0070C0"/>
                </a:solidFill>
                <a:latin typeface="Calibri" panose="020F0502020204030204" pitchFamily="34" charset="0"/>
                <a:cs typeface="Calibri" panose="020F0502020204030204" pitchFamily="34" charset="0"/>
              </a:rPr>
              <a:t>11. </a:t>
            </a:r>
            <a:r>
              <a:rPr lang="vi-VN" sz="2000" b="1" smtClean="0">
                <a:solidFill>
                  <a:srgbClr val="0070C0"/>
                </a:solidFill>
                <a:latin typeface="Calibri" panose="020F0502020204030204" pitchFamily="34" charset="0"/>
                <a:cs typeface="Calibri" panose="020F0502020204030204" pitchFamily="34" charset="0"/>
              </a:rPr>
              <a:t>Cán </a:t>
            </a:r>
            <a:r>
              <a:rPr lang="vi-VN" sz="2000" b="1">
                <a:solidFill>
                  <a:srgbClr val="0070C0"/>
                </a:solidFill>
                <a:latin typeface="Calibri" panose="020F0502020204030204" pitchFamily="34" charset="0"/>
                <a:cs typeface="Calibri" panose="020F0502020204030204" pitchFamily="34" charset="0"/>
              </a:rPr>
              <a:t>sự:</a:t>
            </a:r>
            <a:endParaRPr lang="en-US" sz="2000" b="1">
              <a:solidFill>
                <a:srgbClr val="0070C0"/>
              </a:solidFill>
              <a:latin typeface="Calibri" panose="020F0502020204030204" pitchFamily="34" charset="0"/>
              <a:cs typeface="Calibri" panose="020F0502020204030204" pitchFamily="34" charset="0"/>
            </a:endParaRPr>
          </a:p>
          <a:p>
            <a:pPr algn="just"/>
            <a:r>
              <a:rPr lang="vi-VN" sz="2000">
                <a:latin typeface="Calibri" panose="020F0502020204030204" pitchFamily="34" charset="0"/>
                <a:cs typeface="Calibri" panose="020F0502020204030204" pitchFamily="34" charset="0"/>
              </a:rPr>
              <a:t>Nghị định số 30/2020/NĐ-CP ngày 05/03/2020 về công tác văn thư;</a:t>
            </a:r>
            <a:endParaRPr lang="en-US" sz="2000">
              <a:latin typeface="Calibri" panose="020F0502020204030204" pitchFamily="34" charset="0"/>
              <a:cs typeface="Calibri" panose="020F0502020204030204" pitchFamily="34" charset="0"/>
            </a:endParaRPr>
          </a:p>
          <a:p>
            <a:pPr algn="just"/>
            <a:r>
              <a:rPr lang="vi-VN" sz="2000">
                <a:latin typeface="Calibri" panose="020F0502020204030204" pitchFamily="34" charset="0"/>
                <a:cs typeface="Calibri" panose="020F0502020204030204" pitchFamily="34" charset="0"/>
              </a:rPr>
              <a:t>Thông tư số 43/2015/TT-BYT ngày 26/11/2015 Quy định vê nhiệm vụ và hình thức tổ chức thực hiện nhiệm vụ CTXH trong bệnh viện;</a:t>
            </a:r>
            <a:endParaRPr lang="en-US" sz="2000">
              <a:latin typeface="Calibri" panose="020F0502020204030204" pitchFamily="34" charset="0"/>
              <a:cs typeface="Calibri" panose="020F0502020204030204" pitchFamily="34" charset="0"/>
            </a:endParaRPr>
          </a:p>
          <a:p>
            <a:pPr algn="just"/>
            <a:r>
              <a:rPr lang="en-US" sz="2000">
                <a:latin typeface="Calibri" panose="020F0502020204030204" pitchFamily="34" charset="0"/>
                <a:cs typeface="Calibri" panose="020F0502020204030204" pitchFamily="34" charset="0"/>
              </a:rPr>
              <a:t>C</a:t>
            </a:r>
            <a:r>
              <a:rPr lang="vi-VN" sz="2000">
                <a:latin typeface="Calibri" panose="020F0502020204030204" pitchFamily="34" charset="0"/>
                <a:cs typeface="Calibri" panose="020F0502020204030204" pitchFamily="34" charset="0"/>
              </a:rPr>
              <a:t>ác nội dung liên quan đến BHYT; giải quyết các tình huống thực tế có thể gặp.</a:t>
            </a:r>
            <a:endParaRPr lang="en-US" sz="2000">
              <a:latin typeface="Calibri" panose="020F0502020204030204" pitchFamily="34" charset="0"/>
              <a:cs typeface="Calibri" panose="020F0502020204030204" pitchFamily="34" charset="0"/>
            </a:endParaRPr>
          </a:p>
          <a:p>
            <a:pPr algn="just"/>
            <a:r>
              <a:rPr lang="vi-VN" sz="2000">
                <a:latin typeface="Calibri" panose="020F0502020204030204" pitchFamily="34" charset="0"/>
                <a:cs typeface="Calibri" panose="020F0502020204030204" pitchFamily="34" charset="0"/>
              </a:rPr>
              <a:t>Nghị định số 30/2020/NĐ-CP ngày 05 tháng 3 năm 2020 của Chính phủ quy định về công tác văn thư.</a:t>
            </a:r>
            <a:endParaRPr lang="en-US" sz="2000">
              <a:latin typeface="Calibri" panose="020F0502020204030204" pitchFamily="34" charset="0"/>
              <a:cs typeface="Calibri" panose="020F0502020204030204" pitchFamily="34" charset="0"/>
            </a:endParaRPr>
          </a:p>
          <a:p>
            <a:pPr algn="just"/>
            <a:r>
              <a:rPr lang="vi-VN" sz="2000">
                <a:latin typeface="Calibri" panose="020F0502020204030204" pitchFamily="34" charset="0"/>
                <a:cs typeface="Calibri" panose="020F0502020204030204" pitchFamily="34" charset="0"/>
              </a:rPr>
              <a:t>Thông tư số 22/2023/TT-BYT ngày </a:t>
            </a:r>
            <a:r>
              <a:rPr lang="en-US" sz="2000">
                <a:latin typeface="Calibri" panose="020F0502020204030204" pitchFamily="34" charset="0"/>
                <a:cs typeface="Calibri" panose="020F0502020204030204" pitchFamily="34" charset="0"/>
              </a:rPr>
              <a:t>17</a:t>
            </a:r>
            <a:r>
              <a:rPr lang="vi-VN" sz="2000">
                <a:latin typeface="Calibri" panose="020F0502020204030204" pitchFamily="34" charset="0"/>
                <a:cs typeface="Calibri" panose="020F0502020204030204" pitchFamily="34" charset="0"/>
              </a:rPr>
              <a:t> tháng 11 năm 20</a:t>
            </a:r>
            <a:r>
              <a:rPr lang="en-US" sz="2000">
                <a:latin typeface="Calibri" panose="020F0502020204030204" pitchFamily="34" charset="0"/>
                <a:cs typeface="Calibri" panose="020F0502020204030204" pitchFamily="34" charset="0"/>
              </a:rPr>
              <a:t>23</a:t>
            </a:r>
            <a:r>
              <a:rPr lang="vi-VN" sz="2000">
                <a:latin typeface="Calibri" panose="020F0502020204030204" pitchFamily="34" charset="0"/>
                <a:cs typeface="Calibri" panose="020F0502020204030204" pitchFamily="34" charset="0"/>
              </a:rPr>
              <a:t> của Bộ trưởng Bộ Y tế, về quy định thống nhất giá dịch vụ khám bệnh, chữa bệnh bảo hiểm y tế giữa các bệnh viện cùng hạng trên toàn quốc và hướng dẫn áp dụng giá, thanh toán chi phí khám bệnh, chữa bệnh trong một số trường hợp</a:t>
            </a:r>
            <a:r>
              <a:rPr lang="en-US" sz="2000">
                <a:latin typeface="Calibri" panose="020F0502020204030204" pitchFamily="34" charset="0"/>
                <a:cs typeface="Calibri" panose="020F0502020204030204" pitchFamily="34" charset="0"/>
              </a:rPr>
              <a:t>;</a:t>
            </a:r>
          </a:p>
          <a:p>
            <a:pPr algn="just"/>
            <a:r>
              <a:rPr lang="vi-VN" sz="2000">
                <a:latin typeface="Calibri" panose="020F0502020204030204" pitchFamily="34" charset="0"/>
                <a:cs typeface="Calibri" panose="020F0502020204030204" pitchFamily="34" charset="0"/>
              </a:rPr>
              <a:t>Một số câu hỏi chuyên môn đáp ứng yêu cầu vị trí việc làm</a:t>
            </a:r>
            <a:r>
              <a:rPr lang="en-US" sz="2000">
                <a:latin typeface="Calibri" panose="020F0502020204030204" pitchFamily="34" charset="0"/>
                <a:cs typeface="Calibri" panose="020F0502020204030204" pitchFamily="34" charset="0"/>
              </a:rPr>
              <a:t>.</a:t>
            </a:r>
          </a:p>
          <a:p>
            <a:pPr marL="0" indent="0" algn="just">
              <a:buNone/>
            </a:pPr>
            <a:endParaRPr lang="en-US" sz="2000" b="1" smtClean="0">
              <a:solidFill>
                <a:srgbClr val="0070C0"/>
              </a:solidFill>
              <a:latin typeface="Calibri" panose="020F0502020204030204" pitchFamily="34" charset="0"/>
              <a:cs typeface="Calibri" panose="020F050202020403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6964" y="341874"/>
            <a:ext cx="1921248" cy="1414737"/>
          </a:xfrm>
          <a:prstGeom prst="rect">
            <a:avLst/>
          </a:prstGeom>
        </p:spPr>
      </p:pic>
    </p:spTree>
    <p:extLst>
      <p:ext uri="{BB962C8B-B14F-4D97-AF65-F5344CB8AC3E}">
        <p14:creationId xmlns:p14="http://schemas.microsoft.com/office/powerpoint/2010/main" val="2131364717"/>
      </p:ext>
    </p:extLst>
  </p:cSld>
  <p:clrMapOvr>
    <a:masterClrMapping/>
  </p:clrMapOvr>
  <mc:AlternateContent xmlns:mc="http://schemas.openxmlformats.org/markup-compatibility/2006" xmlns:p14="http://schemas.microsoft.com/office/powerpoint/2010/main">
    <mc:Choice Requires="p14">
      <p:transition p14:dur="10">
        <p:pull/>
      </p:transition>
    </mc:Choice>
    <mc:Fallback xmlns="">
      <p:transition>
        <p:pull/>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smtClean="0">
                <a:solidFill>
                  <a:srgbClr val="FF0000"/>
                </a:solidFill>
              </a:rPr>
              <a:t>                                   TÀI </a:t>
            </a:r>
            <a:r>
              <a:rPr lang="en-US" b="1" dirty="0">
                <a:solidFill>
                  <a:srgbClr val="FF0000"/>
                </a:solidFill>
              </a:rPr>
              <a:t>LIỆU </a:t>
            </a:r>
            <a:r>
              <a:rPr lang="en-US" b="1">
                <a:solidFill>
                  <a:srgbClr val="FF0000"/>
                </a:solidFill>
              </a:rPr>
              <a:t>ÔN </a:t>
            </a:r>
            <a:r>
              <a:rPr lang="en-US" b="1" smtClean="0">
                <a:solidFill>
                  <a:srgbClr val="FF0000"/>
                </a:solidFill>
              </a:rPr>
              <a:t>TẬP</a:t>
            </a:r>
            <a:endParaRPr lang="en-US" sz="2200" dirty="0"/>
          </a:p>
        </p:txBody>
      </p:sp>
      <p:sp>
        <p:nvSpPr>
          <p:cNvPr id="3" name="Content Placeholder 2"/>
          <p:cNvSpPr>
            <a:spLocks noGrp="1"/>
          </p:cNvSpPr>
          <p:nvPr>
            <p:ph idx="1"/>
          </p:nvPr>
        </p:nvSpPr>
        <p:spPr>
          <a:xfrm>
            <a:off x="609600" y="1390745"/>
            <a:ext cx="10972800" cy="4525963"/>
          </a:xfrm>
        </p:spPr>
        <p:txBody>
          <a:bodyPr>
            <a:noAutofit/>
          </a:bodyPr>
          <a:lstStyle/>
          <a:p>
            <a:pPr marL="0" indent="0" algn="just">
              <a:spcAft>
                <a:spcPts val="600"/>
              </a:spcAft>
              <a:buNone/>
            </a:pPr>
            <a:r>
              <a:rPr lang="en-US" sz="2400" b="1">
                <a:solidFill>
                  <a:srgbClr val="FF0000"/>
                </a:solidFill>
                <a:latin typeface="Calibri" panose="020F0502020204030204" pitchFamily="34" charset="0"/>
                <a:cs typeface="Calibri" panose="020F0502020204030204" pitchFamily="34" charset="0"/>
              </a:rPr>
              <a:t>B. Kiến thức chuyên môn nghiệp vụ theo từng vị trí việc làm: 60 điểm</a:t>
            </a:r>
          </a:p>
          <a:p>
            <a:pPr marL="0" indent="0">
              <a:buNone/>
            </a:pPr>
            <a:r>
              <a:rPr lang="en-US" sz="2000" b="1" smtClean="0">
                <a:solidFill>
                  <a:srgbClr val="0070C0"/>
                </a:solidFill>
                <a:latin typeface="Calibri" panose="020F0502020204030204" pitchFamily="34" charset="0"/>
                <a:cs typeface="Calibri" panose="020F0502020204030204" pitchFamily="34" charset="0"/>
              </a:rPr>
              <a:t>12. </a:t>
            </a:r>
            <a:r>
              <a:rPr lang="vi-VN" sz="2000" b="1" smtClean="0">
                <a:solidFill>
                  <a:srgbClr val="0070C0"/>
                </a:solidFill>
                <a:latin typeface="Calibri" panose="020F0502020204030204" pitchFamily="34" charset="0"/>
                <a:cs typeface="Calibri" panose="020F0502020204030204" pitchFamily="34" charset="0"/>
              </a:rPr>
              <a:t>Công </a:t>
            </a:r>
            <a:r>
              <a:rPr lang="vi-VN" sz="2000" b="1">
                <a:solidFill>
                  <a:srgbClr val="0070C0"/>
                </a:solidFill>
                <a:latin typeface="Calibri" panose="020F0502020204030204" pitchFamily="34" charset="0"/>
                <a:cs typeface="Calibri" panose="020F0502020204030204" pitchFamily="34" charset="0"/>
              </a:rPr>
              <a:t>tác xã hội viên:</a:t>
            </a:r>
            <a:endParaRPr lang="en-US" sz="2000" b="1">
              <a:solidFill>
                <a:srgbClr val="0070C0"/>
              </a:solidFill>
              <a:latin typeface="Calibri" panose="020F0502020204030204" pitchFamily="34" charset="0"/>
              <a:cs typeface="Calibri" panose="020F0502020204030204" pitchFamily="34" charset="0"/>
            </a:endParaRPr>
          </a:p>
          <a:p>
            <a:pPr algn="just"/>
            <a:r>
              <a:rPr lang="vi-VN" sz="2000">
                <a:latin typeface="Calibri" panose="020F0502020204030204" pitchFamily="34" charset="0"/>
                <a:cs typeface="Calibri" panose="020F0502020204030204" pitchFamily="34" charset="0"/>
              </a:rPr>
              <a:t>Thông tư số 43/2015/TT-BYT ngày 26/11/2015 Quy định vê nhiệm vụ và hình thức tổ chức thực hiện nhiệm vụ CTXH trong bệnh viện;</a:t>
            </a:r>
            <a:endParaRPr lang="en-US" sz="2000">
              <a:latin typeface="Calibri" panose="020F0502020204030204" pitchFamily="34" charset="0"/>
              <a:cs typeface="Calibri" panose="020F0502020204030204" pitchFamily="34" charset="0"/>
            </a:endParaRPr>
          </a:p>
          <a:p>
            <a:pPr algn="just"/>
            <a:r>
              <a:rPr lang="vi-VN" sz="2000">
                <a:latin typeface="Calibri" panose="020F0502020204030204" pitchFamily="34" charset="0"/>
                <a:cs typeface="Calibri" panose="020F0502020204030204" pitchFamily="34" charset="0"/>
              </a:rPr>
              <a:t>Quyết định số 112/QĐ-TTg phê duyệt Chương trình phát triển CTXH giai đoạn 2021-2030;</a:t>
            </a:r>
            <a:endParaRPr lang="en-US" sz="2000">
              <a:latin typeface="Calibri" panose="020F0502020204030204" pitchFamily="34" charset="0"/>
              <a:cs typeface="Calibri" panose="020F0502020204030204" pitchFamily="34" charset="0"/>
            </a:endParaRPr>
          </a:p>
          <a:p>
            <a:pPr algn="just"/>
            <a:r>
              <a:rPr lang="vi-VN" sz="2000">
                <a:latin typeface="Calibri" panose="020F0502020204030204" pitchFamily="34" charset="0"/>
                <a:cs typeface="Calibri" panose="020F0502020204030204" pitchFamily="34" charset="0"/>
              </a:rPr>
              <a:t>Quyết định 2096/QĐ-TTg ngày 14/12/2021 của Thủ tướng chính phủ ban hành Quyết định sửa đổi, bổ sung một số điều Quyết định số </a:t>
            </a:r>
            <a:r>
              <a:rPr lang="vi-VN" sz="2000" smtClean="0">
                <a:latin typeface="Calibri" panose="020F0502020204030204" pitchFamily="34" charset="0"/>
                <a:cs typeface="Calibri" panose="020F0502020204030204" pitchFamily="34" charset="0"/>
              </a:rPr>
              <a:t>112/QĐ-TTg.</a:t>
            </a:r>
            <a:endParaRPr lang="en-US" sz="2000" smtClean="0">
              <a:latin typeface="Calibri" panose="020F0502020204030204" pitchFamily="34" charset="0"/>
              <a:cs typeface="Calibri" panose="020F0502020204030204" pitchFamily="34" charset="0"/>
            </a:endParaRPr>
          </a:p>
          <a:p>
            <a:pPr algn="just"/>
            <a:r>
              <a:rPr lang="vi-VN" sz="2000" smtClean="0">
                <a:latin typeface="Calibri" panose="020F0502020204030204" pitchFamily="34" charset="0"/>
                <a:cs typeface="Calibri" panose="020F0502020204030204" pitchFamily="34" charset="0"/>
              </a:rPr>
              <a:t>Một </a:t>
            </a:r>
            <a:r>
              <a:rPr lang="vi-VN" sz="2000">
                <a:latin typeface="Calibri" panose="020F0502020204030204" pitchFamily="34" charset="0"/>
                <a:cs typeface="Calibri" panose="020F0502020204030204" pitchFamily="34" charset="0"/>
              </a:rPr>
              <a:t>số câu hỏi chuyên môn đáp ứng yêu cầu vị trí việc làm</a:t>
            </a:r>
            <a:r>
              <a:rPr lang="en-US" sz="2000">
                <a:latin typeface="Calibri" panose="020F0502020204030204" pitchFamily="34" charset="0"/>
                <a:cs typeface="Calibri" panose="020F0502020204030204" pitchFamily="34" charset="0"/>
              </a:rPr>
              <a:t>.</a:t>
            </a:r>
          </a:p>
          <a:p>
            <a:pPr marL="0" indent="0" algn="just">
              <a:buNone/>
            </a:pPr>
            <a:endParaRPr lang="en-US" sz="2000" b="1" smtClean="0">
              <a:solidFill>
                <a:srgbClr val="0070C0"/>
              </a:solidFill>
              <a:latin typeface="Calibri" panose="020F0502020204030204" pitchFamily="34" charset="0"/>
              <a:cs typeface="Calibri" panose="020F050202020403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6964" y="341874"/>
            <a:ext cx="1921248" cy="1414737"/>
          </a:xfrm>
          <a:prstGeom prst="rect">
            <a:avLst/>
          </a:prstGeom>
        </p:spPr>
      </p:pic>
    </p:spTree>
    <p:extLst>
      <p:ext uri="{BB962C8B-B14F-4D97-AF65-F5344CB8AC3E}">
        <p14:creationId xmlns:p14="http://schemas.microsoft.com/office/powerpoint/2010/main" val="172429941"/>
      </p:ext>
    </p:extLst>
  </p:cSld>
  <p:clrMapOvr>
    <a:masterClrMapping/>
  </p:clrMapOvr>
  <mc:AlternateContent xmlns:mc="http://schemas.openxmlformats.org/markup-compatibility/2006" xmlns:p14="http://schemas.microsoft.com/office/powerpoint/2010/main">
    <mc:Choice Requires="p14">
      <p:transition p14:dur="10">
        <p:pull/>
      </p:transition>
    </mc:Choice>
    <mc:Fallback xmlns="">
      <p:transition>
        <p:pull/>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smtClean="0">
                <a:solidFill>
                  <a:srgbClr val="FF0000"/>
                </a:solidFill>
              </a:rPr>
              <a:t>                                   TÀI </a:t>
            </a:r>
            <a:r>
              <a:rPr lang="en-US" b="1" dirty="0">
                <a:solidFill>
                  <a:srgbClr val="FF0000"/>
                </a:solidFill>
              </a:rPr>
              <a:t>LIỆU </a:t>
            </a:r>
            <a:r>
              <a:rPr lang="en-US" b="1">
                <a:solidFill>
                  <a:srgbClr val="FF0000"/>
                </a:solidFill>
              </a:rPr>
              <a:t>ÔN </a:t>
            </a:r>
            <a:r>
              <a:rPr lang="en-US" b="1" smtClean="0">
                <a:solidFill>
                  <a:srgbClr val="FF0000"/>
                </a:solidFill>
              </a:rPr>
              <a:t>TẬP</a:t>
            </a:r>
            <a:endParaRPr lang="en-US" sz="2200" dirty="0"/>
          </a:p>
        </p:txBody>
      </p:sp>
      <p:sp>
        <p:nvSpPr>
          <p:cNvPr id="3" name="Content Placeholder 2"/>
          <p:cNvSpPr>
            <a:spLocks noGrp="1"/>
          </p:cNvSpPr>
          <p:nvPr>
            <p:ph idx="1"/>
          </p:nvPr>
        </p:nvSpPr>
        <p:spPr>
          <a:xfrm>
            <a:off x="609600" y="1390745"/>
            <a:ext cx="10972800" cy="4525963"/>
          </a:xfrm>
        </p:spPr>
        <p:txBody>
          <a:bodyPr>
            <a:noAutofit/>
          </a:bodyPr>
          <a:lstStyle/>
          <a:p>
            <a:pPr marL="0" indent="0" algn="just">
              <a:spcAft>
                <a:spcPts val="600"/>
              </a:spcAft>
              <a:buNone/>
            </a:pPr>
            <a:r>
              <a:rPr lang="en-US" sz="2400" b="1" smtClean="0">
                <a:solidFill>
                  <a:srgbClr val="FF0000"/>
                </a:solidFill>
                <a:latin typeface="Calibri" panose="020F0502020204030204" pitchFamily="34" charset="0"/>
                <a:cs typeface="Calibri" panose="020F0502020204030204" pitchFamily="34" charset="0"/>
              </a:rPr>
              <a:t>B. Kiến thức chuyên môn nghiệp vụ theo từng vị trí việc làm: 60 điểm</a:t>
            </a:r>
          </a:p>
          <a:p>
            <a:pPr marL="0" indent="0">
              <a:buNone/>
            </a:pPr>
            <a:r>
              <a:rPr lang="en-US" sz="2000" b="1" smtClean="0">
                <a:solidFill>
                  <a:srgbClr val="0070C0"/>
                </a:solidFill>
                <a:latin typeface="Calibri" panose="020F0502020204030204" pitchFamily="34" charset="0"/>
                <a:cs typeface="Calibri" panose="020F0502020204030204" pitchFamily="34" charset="0"/>
              </a:rPr>
              <a:t>13. </a:t>
            </a:r>
            <a:r>
              <a:rPr lang="vi-VN" sz="2000" b="1" smtClean="0">
                <a:solidFill>
                  <a:srgbClr val="0070C0"/>
                </a:solidFill>
                <a:latin typeface="Calibri" panose="020F0502020204030204" pitchFamily="34" charset="0"/>
                <a:cs typeface="Calibri" panose="020F0502020204030204" pitchFamily="34" charset="0"/>
              </a:rPr>
              <a:t>Công nghệ thông tin (hạng III, hạng IV):</a:t>
            </a:r>
            <a:endParaRPr lang="en-US" sz="2000" b="1">
              <a:solidFill>
                <a:srgbClr val="0070C0"/>
              </a:solidFill>
              <a:latin typeface="Calibri" panose="020F0502020204030204" pitchFamily="34" charset="0"/>
              <a:cs typeface="Calibri" panose="020F0502020204030204" pitchFamily="34" charset="0"/>
            </a:endParaRPr>
          </a:p>
          <a:p>
            <a:r>
              <a:rPr lang="en-US" sz="2000">
                <a:latin typeface="Calibri" panose="020F0502020204030204" pitchFamily="34" charset="0"/>
                <a:cs typeface="Calibri" panose="020F0502020204030204" pitchFamily="34" charset="0"/>
              </a:rPr>
              <a:t>K</a:t>
            </a:r>
            <a:r>
              <a:rPr lang="vi-VN" sz="2000">
                <a:latin typeface="Calibri" panose="020F0502020204030204" pitchFamily="34" charset="0"/>
                <a:cs typeface="Calibri" panose="020F0502020204030204" pitchFamily="34" charset="0"/>
              </a:rPr>
              <a:t>iến thức tin học cơ bản, kiến thức mạng (mô hình OSI, VLAN, mô hình mạng); </a:t>
            </a:r>
            <a:endParaRPr lang="en-US" sz="2000" smtClean="0">
              <a:latin typeface="Calibri" panose="020F0502020204030204" pitchFamily="34" charset="0"/>
              <a:cs typeface="Calibri" panose="020F0502020204030204" pitchFamily="34" charset="0"/>
            </a:endParaRPr>
          </a:p>
          <a:p>
            <a:r>
              <a:rPr lang="en-US" sz="2000" smtClean="0">
                <a:latin typeface="Calibri" panose="020F0502020204030204" pitchFamily="34" charset="0"/>
                <a:cs typeface="Calibri" panose="020F0502020204030204" pitchFamily="34" charset="0"/>
              </a:rPr>
              <a:t>K</a:t>
            </a:r>
            <a:r>
              <a:rPr lang="vi-VN" sz="2000" smtClean="0">
                <a:latin typeface="Calibri" panose="020F0502020204030204" pitchFamily="34" charset="0"/>
                <a:cs typeface="Calibri" panose="020F0502020204030204" pitchFamily="34" charset="0"/>
              </a:rPr>
              <a:t>iến </a:t>
            </a:r>
            <a:r>
              <a:rPr lang="vi-VN" sz="2000">
                <a:latin typeface="Calibri" panose="020F0502020204030204" pitchFamily="34" charset="0"/>
                <a:cs typeface="Calibri" panose="020F0502020204030204" pitchFamily="34" charset="0"/>
              </a:rPr>
              <a:t>thức về hệ thống (DHCP, quản trị người dùng trong môi trường client – server, RAID, Backup – kiến thức về Database, SQL server, MongoDB</a:t>
            </a:r>
            <a:r>
              <a:rPr lang="vi-VN" sz="2000" smtClean="0">
                <a:latin typeface="Calibri" panose="020F0502020204030204" pitchFamily="34" charset="0"/>
                <a:cs typeface="Calibri" panose="020F0502020204030204" pitchFamily="34" charset="0"/>
              </a:rPr>
              <a:t>).</a:t>
            </a:r>
            <a:endParaRPr lang="en-US" sz="2000" smtClean="0">
              <a:latin typeface="Calibri" panose="020F0502020204030204" pitchFamily="34" charset="0"/>
              <a:cs typeface="Calibri" panose="020F0502020204030204" pitchFamily="34" charset="0"/>
            </a:endParaRPr>
          </a:p>
          <a:p>
            <a:r>
              <a:rPr lang="vi-VN" sz="2000">
                <a:latin typeface="Calibri" panose="020F0502020204030204" pitchFamily="34" charset="0"/>
                <a:cs typeface="Calibri" panose="020F0502020204030204" pitchFamily="34" charset="0"/>
              </a:rPr>
              <a:t>Một số câu hỏi chuyên môn đáp ứng yêu cầu vị trí việc làm</a:t>
            </a:r>
            <a:r>
              <a:rPr lang="en-US" sz="2000">
                <a:latin typeface="Calibri" panose="020F0502020204030204" pitchFamily="34" charset="0"/>
                <a:cs typeface="Calibri" panose="020F0502020204030204" pitchFamily="34" charset="0"/>
              </a:rPr>
              <a:t>.</a:t>
            </a:r>
          </a:p>
          <a:p>
            <a:endParaRPr lang="en-US" sz="2000"/>
          </a:p>
          <a:p>
            <a:pPr marL="0" indent="0" algn="just">
              <a:buNone/>
            </a:pPr>
            <a:endParaRPr lang="en-US" sz="2000" b="1" smtClean="0">
              <a:solidFill>
                <a:srgbClr val="0070C0"/>
              </a:solidFill>
              <a:latin typeface="Calibri" panose="020F0502020204030204" pitchFamily="34" charset="0"/>
              <a:cs typeface="Calibri" panose="020F050202020403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6964" y="341874"/>
            <a:ext cx="1921248" cy="1414737"/>
          </a:xfrm>
          <a:prstGeom prst="rect">
            <a:avLst/>
          </a:prstGeom>
        </p:spPr>
      </p:pic>
    </p:spTree>
    <p:extLst>
      <p:ext uri="{BB962C8B-B14F-4D97-AF65-F5344CB8AC3E}">
        <p14:creationId xmlns:p14="http://schemas.microsoft.com/office/powerpoint/2010/main" val="4012851481"/>
      </p:ext>
    </p:extLst>
  </p:cSld>
  <p:clrMapOvr>
    <a:masterClrMapping/>
  </p:clrMapOvr>
  <mc:AlternateContent xmlns:mc="http://schemas.openxmlformats.org/markup-compatibility/2006" xmlns:p14="http://schemas.microsoft.com/office/powerpoint/2010/main">
    <mc:Choice Requires="p14">
      <p:transition p14:dur="10">
        <p:pull/>
      </p:transition>
    </mc:Choice>
    <mc:Fallback xmlns="">
      <p:transition>
        <p:pull/>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540589" y="1630851"/>
            <a:ext cx="10972800" cy="774916"/>
          </a:xfrm>
          <a:prstGeom prst="rect">
            <a:avLst/>
          </a:prstGeom>
        </p:spPr>
        <p:txBody>
          <a:bodyPr vert="horz" lIns="91440" tIns="45720" rIns="91440" bIns="45720" rtlCol="0">
            <a:normAutofit fontScale="850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r>
              <a:rPr lang="en-US" sz="3600" b="1" smtClean="0">
                <a:solidFill>
                  <a:srgbClr val="FF0000"/>
                </a:solidFill>
              </a:rPr>
              <a:t>CHÚC CÁC THÍ SINH HOÀN THÀNH XUẤT SẮC VÒNG PHỎNG VẤN</a:t>
            </a:r>
            <a:endParaRPr lang="en-US" sz="3600" b="1" dirty="0">
              <a:solidFill>
                <a:srgbClr val="FF0000"/>
              </a:solidFill>
            </a:endParaRPr>
          </a:p>
        </p:txBody>
      </p:sp>
      <p:graphicFrame>
        <p:nvGraphicFramePr>
          <p:cNvPr id="5" name="Diagram 4"/>
          <p:cNvGraphicFramePr/>
          <p:nvPr>
            <p:extLst>
              <p:ext uri="{D42A27DB-BD31-4B8C-83A1-F6EECF244321}">
                <p14:modId xmlns:p14="http://schemas.microsoft.com/office/powerpoint/2010/main" val="1113179142"/>
              </p:ext>
            </p:extLst>
          </p:nvPr>
        </p:nvGraphicFramePr>
        <p:xfrm>
          <a:off x="540589" y="2263117"/>
          <a:ext cx="11467635" cy="39763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30142923"/>
      </p:ext>
    </p:extLst>
  </p:cSld>
  <p:clrMapOvr>
    <a:masterClrMapping/>
  </p:clrMapOvr>
  <mc:AlternateContent xmlns:mc="http://schemas.openxmlformats.org/markup-compatibility/2006" xmlns:p14="http://schemas.microsoft.com/office/powerpoint/2010/main">
    <mc:Choice Requires="p14">
      <p:transition p14:dur="10">
        <p:pull/>
      </p:transition>
    </mc:Choice>
    <mc:Fallback xmlns="">
      <p:transition>
        <p:pull/>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26943" y="1241600"/>
            <a:ext cx="12015537" cy="1323439"/>
          </a:xfrm>
          <a:prstGeom prst="rect">
            <a:avLst/>
          </a:prstGeom>
        </p:spPr>
        <p:txBody>
          <a:bodyPr wrap="square">
            <a:spAutoFit/>
          </a:bodyPr>
          <a:lstStyle/>
          <a:p>
            <a:pPr algn="ctr"/>
            <a:endParaRPr lang="en-US" sz="4000" b="1">
              <a:solidFill>
                <a:schemeClr val="accent1">
                  <a:lumMod val="75000"/>
                </a:schemeClr>
              </a:solidFill>
            </a:endParaRPr>
          </a:p>
          <a:p>
            <a:pPr algn="ctr"/>
            <a:endParaRPr lang="en-US" sz="4000" b="1">
              <a:solidFill>
                <a:schemeClr val="accent1">
                  <a:lumMod val="75000"/>
                </a:schemeClr>
              </a:solidFill>
            </a:endParaRPr>
          </a:p>
        </p:txBody>
      </p:sp>
      <p:sp>
        <p:nvSpPr>
          <p:cNvPr id="3" name="Rectangle 2"/>
          <p:cNvSpPr/>
          <p:nvPr/>
        </p:nvSpPr>
        <p:spPr>
          <a:xfrm>
            <a:off x="403412" y="784138"/>
            <a:ext cx="11524129" cy="7956024"/>
          </a:xfrm>
          <a:prstGeom prst="rect">
            <a:avLst/>
          </a:prstGeom>
        </p:spPr>
        <p:txBody>
          <a:bodyPr wrap="square">
            <a:spAutoFit/>
          </a:bodyPr>
          <a:lstStyle/>
          <a:p>
            <a:pPr lvl="0"/>
            <a:r>
              <a:rPr lang="en-US" sz="3600" b="1" smtClean="0">
                <a:solidFill>
                  <a:srgbClr val="FF0000"/>
                </a:solidFill>
              </a:rPr>
              <a:t>                                                        </a:t>
            </a:r>
            <a:r>
              <a:rPr lang="en-US" sz="4000" b="1" smtClean="0">
                <a:solidFill>
                  <a:srgbClr val="FF0000"/>
                </a:solidFill>
              </a:rPr>
              <a:t>NỘI </a:t>
            </a:r>
            <a:r>
              <a:rPr lang="en-US" sz="4000" b="1" dirty="0" smtClean="0">
                <a:solidFill>
                  <a:srgbClr val="FF0000"/>
                </a:solidFill>
              </a:rPr>
              <a:t>DUNG ÔN TẬP </a:t>
            </a:r>
          </a:p>
          <a:p>
            <a:pPr>
              <a:spcAft>
                <a:spcPts val="600"/>
              </a:spcAft>
            </a:pPr>
            <a:endParaRPr lang="en-US" sz="2000" b="1" dirty="0" smtClean="0"/>
          </a:p>
          <a:p>
            <a:pPr algn="just">
              <a:spcAft>
                <a:spcPts val="600"/>
              </a:spcAft>
            </a:pPr>
            <a:r>
              <a:rPr lang="en-US" sz="2400" b="1" smtClean="0">
                <a:solidFill>
                  <a:srgbClr val="FF0000"/>
                </a:solidFill>
              </a:rPr>
              <a:t>PHẦN 1: KIỂM TRA, SÁT HẠCH TRÌNH ĐỘ TIN HỌC, NGOẠI NGỮ:</a:t>
            </a:r>
          </a:p>
          <a:p>
            <a:pPr algn="just">
              <a:spcAft>
                <a:spcPts val="600"/>
              </a:spcAft>
            </a:pPr>
            <a:r>
              <a:rPr lang="en-US" sz="2400" i="1" smtClean="0">
                <a:solidFill>
                  <a:srgbClr val="FF0000"/>
                </a:solidFill>
              </a:rPr>
              <a:t>(Không áp </a:t>
            </a:r>
            <a:r>
              <a:rPr lang="en-US" sz="2400" i="1">
                <a:solidFill>
                  <a:srgbClr val="FF0000"/>
                </a:solidFill>
              </a:rPr>
              <a:t>dụng đối với thí sinh dự tuyển </a:t>
            </a:r>
            <a:r>
              <a:rPr lang="en-US" sz="2400" i="1" smtClean="0">
                <a:solidFill>
                  <a:srgbClr val="FF0000"/>
                </a:solidFill>
              </a:rPr>
              <a:t>các chức danh hạng </a:t>
            </a:r>
            <a:r>
              <a:rPr lang="en-US" sz="2400" i="1" smtClean="0">
                <a:solidFill>
                  <a:srgbClr val="FF0000"/>
                </a:solidFill>
              </a:rPr>
              <a:t>IV, cán sự)</a:t>
            </a:r>
            <a:endParaRPr lang="en-US" sz="2400" i="1">
              <a:solidFill>
                <a:srgbClr val="FF0000"/>
              </a:solidFill>
            </a:endParaRPr>
          </a:p>
          <a:p>
            <a:pPr marL="342900" indent="-342900">
              <a:buFont typeface="Arial" panose="020B0604020202020204" pitchFamily="34" charset="0"/>
              <a:buChar char="•"/>
            </a:pPr>
            <a:r>
              <a:rPr lang="en-US" sz="2000" b="1" smtClean="0">
                <a:latin typeface="Calibri" panose="020F0502020204030204" pitchFamily="34" charset="0"/>
                <a:cs typeface="Calibri" panose="020F0502020204030204" pitchFamily="34" charset="0"/>
              </a:rPr>
              <a:t>Thời </a:t>
            </a:r>
            <a:r>
              <a:rPr lang="en-US" sz="2000" b="1">
                <a:latin typeface="Calibri" panose="020F0502020204030204" pitchFamily="34" charset="0"/>
                <a:cs typeface="Calibri" panose="020F0502020204030204" pitchFamily="34" charset="0"/>
              </a:rPr>
              <a:t>gian kiểm tra sát hạch: </a:t>
            </a:r>
            <a:r>
              <a:rPr lang="en-US" sz="2000">
                <a:latin typeface="Calibri" panose="020F0502020204030204" pitchFamily="34" charset="0"/>
                <a:cs typeface="Calibri" panose="020F0502020204030204" pitchFamily="34" charset="0"/>
              </a:rPr>
              <a:t>30 </a:t>
            </a:r>
            <a:r>
              <a:rPr lang="en-US" sz="2000" smtClean="0">
                <a:latin typeface="Calibri" panose="020F0502020204030204" pitchFamily="34" charset="0"/>
                <a:cs typeface="Calibri" panose="020F0502020204030204" pitchFamily="34" charset="0"/>
              </a:rPr>
              <a:t>phút/phần thi.</a:t>
            </a:r>
            <a:endParaRPr lang="en-US" sz="2000" dirty="0">
              <a:latin typeface="Calibri" panose="020F0502020204030204" pitchFamily="34" charset="0"/>
              <a:cs typeface="Calibri" panose="020F0502020204030204" pitchFamily="34" charset="0"/>
            </a:endParaRPr>
          </a:p>
          <a:p>
            <a:pPr marL="342900" indent="-342900" algn="just">
              <a:spcBef>
                <a:spcPts val="600"/>
              </a:spcBef>
              <a:spcAft>
                <a:spcPts val="600"/>
              </a:spcAft>
              <a:buFont typeface="Arial" panose="020B0604020202020204" pitchFamily="34" charset="0"/>
              <a:buChar char="•"/>
            </a:pPr>
            <a:r>
              <a:rPr lang="vi-VN" sz="2000" b="1" smtClean="0">
                <a:latin typeface="Calibri" panose="020F0502020204030204" pitchFamily="34" charset="0"/>
                <a:cs typeface="Calibri" panose="020F0502020204030204" pitchFamily="34" charset="0"/>
              </a:rPr>
              <a:t>Tin </a:t>
            </a:r>
            <a:r>
              <a:rPr lang="vi-VN" sz="2000" b="1">
                <a:latin typeface="Calibri" panose="020F0502020204030204" pitchFamily="34" charset="0"/>
                <a:cs typeface="Calibri" panose="020F0502020204030204" pitchFamily="34" charset="0"/>
              </a:rPr>
              <a:t>học: </a:t>
            </a:r>
            <a:r>
              <a:rPr lang="en-US" sz="2000" smtClean="0">
                <a:latin typeface="Calibri" panose="020F0502020204030204" pitchFamily="34" charset="0"/>
                <a:cs typeface="Calibri" panose="020F0502020204030204" pitchFamily="34" charset="0"/>
              </a:rPr>
              <a:t>30 c</a:t>
            </a:r>
            <a:r>
              <a:rPr lang="vi-VN" sz="2000" smtClean="0">
                <a:latin typeface="Calibri" panose="020F0502020204030204" pitchFamily="34" charset="0"/>
                <a:cs typeface="Calibri" panose="020F0502020204030204" pitchFamily="34" charset="0"/>
              </a:rPr>
              <a:t>âu </a:t>
            </a:r>
            <a:r>
              <a:rPr lang="vi-VN" sz="2000">
                <a:latin typeface="Calibri" panose="020F0502020204030204" pitchFamily="34" charset="0"/>
                <a:cs typeface="Calibri" panose="020F0502020204030204" pitchFamily="34" charset="0"/>
              </a:rPr>
              <a:t>trắc nghiệm</a:t>
            </a:r>
            <a:r>
              <a:rPr lang="vi-VN" sz="2000" smtClean="0">
                <a:latin typeface="Calibri" panose="020F0502020204030204" pitchFamily="34" charset="0"/>
                <a:cs typeface="Calibri" panose="020F0502020204030204" pitchFamily="34" charset="0"/>
              </a:rPr>
              <a:t>, </a:t>
            </a:r>
            <a:r>
              <a:rPr lang="vi-VN" sz="2000">
                <a:latin typeface="Calibri" panose="020F0502020204030204" pitchFamily="34" charset="0"/>
                <a:cs typeface="Calibri" panose="020F0502020204030204" pitchFamily="34" charset="0"/>
              </a:rPr>
              <a:t>đảm bảo xác nhận trình độ kỹ năng, sử dụng hiệu </a:t>
            </a:r>
            <a:r>
              <a:rPr lang="vi-VN" sz="2000" smtClean="0">
                <a:latin typeface="Calibri" panose="020F0502020204030204" pitchFamily="34" charset="0"/>
                <a:cs typeface="Calibri" panose="020F0502020204030204" pitchFamily="34" charset="0"/>
              </a:rPr>
              <a:t>quả</a:t>
            </a:r>
            <a:r>
              <a:rPr lang="en-US" sz="2000" smtClean="0">
                <a:latin typeface="Calibri" panose="020F0502020204030204" pitchFamily="34" charset="0"/>
                <a:cs typeface="Calibri" panose="020F0502020204030204" pitchFamily="34" charset="0"/>
              </a:rPr>
              <a:t> tương đương Ứng dụng công nghệ thông tin cơ bản:</a:t>
            </a:r>
            <a:endParaRPr lang="en-US" sz="2000" smtClean="0">
              <a:latin typeface="Calibri" panose="020F0502020204030204" pitchFamily="34" charset="0"/>
              <a:cs typeface="Calibri" panose="020F0502020204030204" pitchFamily="34" charset="0"/>
            </a:endParaRPr>
          </a:p>
          <a:p>
            <a:pPr algn="just">
              <a:spcBef>
                <a:spcPts val="600"/>
              </a:spcBef>
              <a:spcAft>
                <a:spcPts val="600"/>
              </a:spcAft>
            </a:pPr>
            <a:r>
              <a:rPr lang="en-US" sz="2000" smtClean="0">
                <a:latin typeface="Calibri" panose="020F0502020204030204" pitchFamily="34" charset="0"/>
                <a:cs typeface="Calibri" panose="020F0502020204030204" pitchFamily="34" charset="0"/>
              </a:rPr>
              <a:t>- </a:t>
            </a:r>
            <a:r>
              <a:rPr lang="vi-VN" sz="2000" smtClean="0">
                <a:latin typeface="Calibri" panose="020F0502020204030204" pitchFamily="34" charset="0"/>
                <a:cs typeface="Calibri" panose="020F0502020204030204" pitchFamily="34" charset="0"/>
              </a:rPr>
              <a:t>Windows</a:t>
            </a:r>
            <a:r>
              <a:rPr lang="vi-VN" sz="2000">
                <a:latin typeface="Calibri" panose="020F0502020204030204" pitchFamily="34" charset="0"/>
                <a:cs typeface="Calibri" panose="020F0502020204030204" pitchFamily="34" charset="0"/>
              </a:rPr>
              <a:t>, Word, Excel, PowerPoint, Internet</a:t>
            </a:r>
            <a:r>
              <a:rPr lang="vi-VN" sz="2000" smtClean="0">
                <a:latin typeface="Calibri" panose="020F0502020204030204" pitchFamily="34" charset="0"/>
                <a:cs typeface="Calibri" panose="020F0502020204030204" pitchFamily="34" charset="0"/>
              </a:rPr>
              <a:t>,</a:t>
            </a:r>
            <a:r>
              <a:rPr lang="en-US" sz="2000" smtClean="0">
                <a:latin typeface="Calibri" panose="020F0502020204030204" pitchFamily="34" charset="0"/>
                <a:cs typeface="Calibri" panose="020F0502020204030204" pitchFamily="34" charset="0"/>
              </a:rPr>
              <a:t>…</a:t>
            </a:r>
          </a:p>
          <a:p>
            <a:pPr algn="just">
              <a:spcBef>
                <a:spcPts val="600"/>
              </a:spcBef>
              <a:spcAft>
                <a:spcPts val="600"/>
              </a:spcAft>
            </a:pPr>
            <a:r>
              <a:rPr lang="en-US" sz="2000" smtClean="0">
                <a:latin typeface="Calibri" panose="020F0502020204030204" pitchFamily="34" charset="0"/>
                <a:cs typeface="Calibri" panose="020F0502020204030204" pitchFamily="34" charset="0"/>
              </a:rPr>
              <a:t>- N</a:t>
            </a:r>
            <a:r>
              <a:rPr lang="vi-VN" sz="2000" smtClean="0">
                <a:latin typeface="Calibri" panose="020F0502020204030204" pitchFamily="34" charset="0"/>
                <a:cs typeface="Calibri" panose="020F0502020204030204" pitchFamily="34" charset="0"/>
              </a:rPr>
              <a:t>ăng </a:t>
            </a:r>
            <a:r>
              <a:rPr lang="vi-VN" sz="2000">
                <a:latin typeface="Calibri" panose="020F0502020204030204" pitchFamily="34" charset="0"/>
                <a:cs typeface="Calibri" panose="020F0502020204030204" pitchFamily="34" charset="0"/>
              </a:rPr>
              <a:t>lực sử dụng công nghệ thông tin chuẩn kĩ năng sử dụng công nghệ thông tin cơ bản.</a:t>
            </a:r>
            <a:endParaRPr lang="en-US" sz="2000">
              <a:latin typeface="Calibri" panose="020F0502020204030204" pitchFamily="34" charset="0"/>
              <a:cs typeface="Calibri" panose="020F0502020204030204" pitchFamily="34" charset="0"/>
            </a:endParaRPr>
          </a:p>
          <a:p>
            <a:pPr marL="342900" indent="-342900" algn="just">
              <a:spcBef>
                <a:spcPts val="600"/>
              </a:spcBef>
              <a:spcAft>
                <a:spcPts val="600"/>
              </a:spcAft>
              <a:buFont typeface="Arial" panose="020B0604020202020204" pitchFamily="34" charset="0"/>
              <a:buChar char="•"/>
            </a:pPr>
            <a:r>
              <a:rPr lang="vi-VN" sz="2000" b="1" smtClean="0">
                <a:latin typeface="Calibri" panose="020F0502020204030204" pitchFamily="34" charset="0"/>
                <a:cs typeface="Calibri" panose="020F0502020204030204" pitchFamily="34" charset="0"/>
              </a:rPr>
              <a:t>Ngoại </a:t>
            </a:r>
            <a:r>
              <a:rPr lang="vi-VN" sz="2000" b="1">
                <a:latin typeface="Calibri" panose="020F0502020204030204" pitchFamily="34" charset="0"/>
                <a:cs typeface="Calibri" panose="020F0502020204030204" pitchFamily="34" charset="0"/>
              </a:rPr>
              <a:t>ngữ: </a:t>
            </a:r>
            <a:r>
              <a:rPr lang="en-US" sz="2000" smtClean="0">
                <a:latin typeface="Calibri" panose="020F0502020204030204" pitchFamily="34" charset="0"/>
                <a:cs typeface="Calibri" panose="020F0502020204030204" pitchFamily="34" charset="0"/>
              </a:rPr>
              <a:t>30</a:t>
            </a:r>
            <a:r>
              <a:rPr lang="vi-VN" sz="2000" smtClean="0">
                <a:latin typeface="Calibri" panose="020F0502020204030204" pitchFamily="34" charset="0"/>
                <a:cs typeface="Calibri" panose="020F0502020204030204" pitchFamily="34" charset="0"/>
              </a:rPr>
              <a:t> câu trắc </a:t>
            </a:r>
            <a:r>
              <a:rPr lang="vi-VN" sz="2000">
                <a:latin typeface="Calibri" panose="020F0502020204030204" pitchFamily="34" charset="0"/>
                <a:cs typeface="Calibri" panose="020F0502020204030204" pitchFamily="34" charset="0"/>
              </a:rPr>
              <a:t>nghiệm  Anh văn </a:t>
            </a:r>
            <a:r>
              <a:rPr lang="en-US" sz="2000" smtClean="0">
                <a:latin typeface="Calibri" panose="020F0502020204030204" pitchFamily="34" charset="0"/>
                <a:cs typeface="Calibri" panose="020F0502020204030204" pitchFamily="34" charset="0"/>
              </a:rPr>
              <a:t>hoặc</a:t>
            </a:r>
            <a:r>
              <a:rPr lang="vi-VN" sz="2000" smtClean="0">
                <a:latin typeface="Calibri" panose="020F0502020204030204" pitchFamily="34" charset="0"/>
                <a:cs typeface="Calibri" panose="020F0502020204030204" pitchFamily="34" charset="0"/>
              </a:rPr>
              <a:t> Pháp văn</a:t>
            </a:r>
            <a:r>
              <a:rPr lang="en-US" sz="2000" smtClean="0">
                <a:latin typeface="Calibri" panose="020F0502020204030204" pitchFamily="34" charset="0"/>
                <a:cs typeface="Calibri" panose="020F0502020204030204" pitchFamily="34" charset="0"/>
              </a:rPr>
              <a:t>,</a:t>
            </a:r>
            <a:r>
              <a:rPr lang="vi-VN" sz="2000" smtClean="0">
                <a:latin typeface="Calibri" panose="020F0502020204030204" pitchFamily="34" charset="0"/>
                <a:cs typeface="Calibri" panose="020F0502020204030204" pitchFamily="34" charset="0"/>
              </a:rPr>
              <a:t> đảm </a:t>
            </a:r>
            <a:r>
              <a:rPr lang="vi-VN" sz="2000">
                <a:latin typeface="Calibri" panose="020F0502020204030204" pitchFamily="34" charset="0"/>
                <a:cs typeface="Calibri" panose="020F0502020204030204" pitchFamily="34" charset="0"/>
              </a:rPr>
              <a:t>bảo kỹ năng giao tiếp </a:t>
            </a:r>
            <a:r>
              <a:rPr lang="en-US" sz="2000">
                <a:latin typeface="Calibri" panose="020F0502020204030204" pitchFamily="34" charset="0"/>
                <a:cs typeface="Calibri" panose="020F0502020204030204" pitchFamily="34" charset="0"/>
              </a:rPr>
              <a:t>cơ bản</a:t>
            </a:r>
            <a:r>
              <a:rPr lang="vi-VN" sz="2000" smtClean="0">
                <a:latin typeface="Calibri" panose="020F0502020204030204" pitchFamily="34" charset="0"/>
                <a:cs typeface="Calibri" panose="020F0502020204030204" pitchFamily="34" charset="0"/>
              </a:rPr>
              <a:t>.</a:t>
            </a:r>
            <a:endParaRPr lang="en-US" sz="2000" smtClean="0">
              <a:latin typeface="Calibri" panose="020F0502020204030204" pitchFamily="34" charset="0"/>
              <a:cs typeface="Calibri" panose="020F0502020204030204" pitchFamily="34" charset="0"/>
            </a:endParaRPr>
          </a:p>
          <a:p>
            <a:pPr algn="just">
              <a:spcBef>
                <a:spcPts val="600"/>
              </a:spcBef>
              <a:spcAft>
                <a:spcPts val="600"/>
              </a:spcAft>
            </a:pPr>
            <a:r>
              <a:rPr lang="en-US" sz="2000" smtClean="0">
                <a:latin typeface="Calibri" panose="020F0502020204030204" pitchFamily="34" charset="0"/>
                <a:cs typeface="Calibri" panose="020F0502020204030204" pitchFamily="34" charset="0"/>
              </a:rPr>
              <a:t>- </a:t>
            </a:r>
            <a:endParaRPr lang="en-US" sz="2000" dirty="0">
              <a:latin typeface="Calibri" panose="020F0502020204030204" pitchFamily="34" charset="0"/>
              <a:cs typeface="Calibri" panose="020F0502020204030204" pitchFamily="34" charset="0"/>
            </a:endParaRPr>
          </a:p>
          <a:p>
            <a:pPr algn="just"/>
            <a:r>
              <a:rPr lang="en-US" sz="3600" dirty="0" smtClean="0"/>
              <a:t>         </a:t>
            </a:r>
            <a:endParaRPr lang="en-US" sz="3600" dirty="0"/>
          </a:p>
          <a:p>
            <a:pPr algn="ctr"/>
            <a:endParaRPr lang="en-US" sz="3600" b="1" dirty="0" smtClean="0">
              <a:solidFill>
                <a:srgbClr val="FF0000"/>
              </a:solidFill>
            </a:endParaRPr>
          </a:p>
          <a:p>
            <a:pPr algn="just"/>
            <a:r>
              <a:rPr lang="en-US" sz="2400" dirty="0" smtClean="0"/>
              <a:t>	</a:t>
            </a:r>
            <a:endParaRPr lang="en-US" sz="2400" dirty="0"/>
          </a:p>
          <a:p>
            <a:endParaRPr lang="en-US" sz="2400" dirty="0" smtClean="0"/>
          </a:p>
          <a:p>
            <a:pPr marL="457200" indent="-457200" algn="just">
              <a:lnSpc>
                <a:spcPct val="150000"/>
              </a:lnSpc>
              <a:buAutoNum type="arabicPeriod"/>
            </a:pPr>
            <a:endParaRPr lang="en-US" sz="2400" dirty="0">
              <a:solidFill>
                <a:srgbClr val="0070C0"/>
              </a:solidFill>
            </a:endParaRPr>
          </a:p>
          <a:p>
            <a:pPr algn="ctr">
              <a:lnSpc>
                <a:spcPct val="150000"/>
              </a:lnSpc>
            </a:pPr>
            <a:endParaRPr lang="en-US" sz="2800" dirty="0">
              <a:solidFill>
                <a:schemeClr val="accent1">
                  <a:lumMod val="75000"/>
                </a:schemeClr>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34895" y="318110"/>
            <a:ext cx="1921248" cy="1414737"/>
          </a:xfrm>
          <a:prstGeom prst="rect">
            <a:avLst/>
          </a:prstGeom>
        </p:spPr>
      </p:pic>
    </p:spTree>
    <p:extLst>
      <p:ext uri="{BB962C8B-B14F-4D97-AF65-F5344CB8AC3E}">
        <p14:creationId xmlns:p14="http://schemas.microsoft.com/office/powerpoint/2010/main" val="3870125586"/>
      </p:ext>
    </p:extLst>
  </p:cSld>
  <p:clrMapOvr>
    <a:masterClrMapping/>
  </p:clrMapOvr>
  <mc:AlternateContent xmlns:mc="http://schemas.openxmlformats.org/markup-compatibility/2006" xmlns:p14="http://schemas.microsoft.com/office/powerpoint/2010/main">
    <mc:Choice Requires="p14">
      <p:transition p14:dur="10">
        <p:pull/>
      </p:transition>
    </mc:Choice>
    <mc:Fallback xmlns="">
      <p:transition>
        <p:pull/>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26943" y="1241600"/>
            <a:ext cx="12015537" cy="1323439"/>
          </a:xfrm>
          <a:prstGeom prst="rect">
            <a:avLst/>
          </a:prstGeom>
        </p:spPr>
        <p:txBody>
          <a:bodyPr wrap="square">
            <a:spAutoFit/>
          </a:bodyPr>
          <a:lstStyle/>
          <a:p>
            <a:pPr algn="ctr"/>
            <a:endParaRPr lang="en-US" sz="4000" b="1">
              <a:solidFill>
                <a:schemeClr val="accent1">
                  <a:lumMod val="75000"/>
                </a:schemeClr>
              </a:solidFill>
            </a:endParaRPr>
          </a:p>
          <a:p>
            <a:pPr algn="ctr"/>
            <a:endParaRPr lang="en-US" sz="4000" b="1">
              <a:solidFill>
                <a:schemeClr val="accent1">
                  <a:lumMod val="75000"/>
                </a:schemeClr>
              </a:solidFill>
            </a:endParaRPr>
          </a:p>
        </p:txBody>
      </p:sp>
      <p:sp>
        <p:nvSpPr>
          <p:cNvPr id="3" name="Rectangle 2"/>
          <p:cNvSpPr/>
          <p:nvPr/>
        </p:nvSpPr>
        <p:spPr>
          <a:xfrm>
            <a:off x="403412" y="784138"/>
            <a:ext cx="11524129" cy="9648795"/>
          </a:xfrm>
          <a:prstGeom prst="rect">
            <a:avLst/>
          </a:prstGeom>
        </p:spPr>
        <p:txBody>
          <a:bodyPr wrap="square">
            <a:spAutoFit/>
          </a:bodyPr>
          <a:lstStyle/>
          <a:p>
            <a:r>
              <a:rPr lang="en-US" sz="3600" b="1" smtClean="0">
                <a:solidFill>
                  <a:srgbClr val="FF0000"/>
                </a:solidFill>
              </a:rPr>
              <a:t>                                                        </a:t>
            </a:r>
            <a:r>
              <a:rPr lang="en-US" sz="4000" b="1" smtClean="0">
                <a:solidFill>
                  <a:srgbClr val="FF0000"/>
                </a:solidFill>
              </a:rPr>
              <a:t>NỘI </a:t>
            </a:r>
            <a:r>
              <a:rPr lang="en-US" sz="4000" b="1">
                <a:solidFill>
                  <a:srgbClr val="FF0000"/>
                </a:solidFill>
              </a:rPr>
              <a:t>DUNG ÔN TẬP </a:t>
            </a:r>
          </a:p>
          <a:p>
            <a:pPr lvl="0"/>
            <a:endParaRPr lang="en-US" sz="2000" b="1" dirty="0" smtClean="0"/>
          </a:p>
          <a:p>
            <a:pPr algn="just">
              <a:spcAft>
                <a:spcPts val="600"/>
              </a:spcAft>
            </a:pPr>
            <a:r>
              <a:rPr lang="en-US" sz="2400" b="1" smtClean="0">
                <a:solidFill>
                  <a:srgbClr val="FF0000"/>
                </a:solidFill>
              </a:rPr>
              <a:t>PHẦN 2: MÔN NGHIỆP VỤ CHUYÊN NGÀNH </a:t>
            </a:r>
          </a:p>
          <a:p>
            <a:pPr algn="just">
              <a:spcAft>
                <a:spcPts val="600"/>
              </a:spcAft>
            </a:pPr>
            <a:r>
              <a:rPr lang="en-US" sz="2400" i="1" smtClean="0">
                <a:solidFill>
                  <a:srgbClr val="FF0000"/>
                </a:solidFill>
              </a:rPr>
              <a:t>(Không thực hiện việc phúc khảo đối với kết quả thi vấn đáp)</a:t>
            </a:r>
          </a:p>
          <a:p>
            <a:pPr algn="just">
              <a:spcAft>
                <a:spcPts val="600"/>
              </a:spcAft>
            </a:pPr>
            <a:r>
              <a:rPr lang="en-US" sz="2400" b="1" smtClean="0">
                <a:solidFill>
                  <a:srgbClr val="FF0000"/>
                </a:solidFill>
              </a:rPr>
              <a:t>A</a:t>
            </a:r>
            <a:r>
              <a:rPr lang="en-US" sz="2400" b="1" dirty="0" smtClean="0">
                <a:solidFill>
                  <a:srgbClr val="FF0000"/>
                </a:solidFill>
              </a:rPr>
              <a:t>. </a:t>
            </a:r>
            <a:r>
              <a:rPr lang="en-US" sz="2400" b="1" dirty="0" err="1">
                <a:solidFill>
                  <a:srgbClr val="FF0000"/>
                </a:solidFill>
              </a:rPr>
              <a:t>Kiến</a:t>
            </a:r>
            <a:r>
              <a:rPr lang="en-US" sz="2400" b="1" dirty="0">
                <a:solidFill>
                  <a:srgbClr val="FF0000"/>
                </a:solidFill>
              </a:rPr>
              <a:t> </a:t>
            </a:r>
            <a:r>
              <a:rPr lang="en-US" sz="2400" b="1" dirty="0" err="1">
                <a:solidFill>
                  <a:srgbClr val="FF0000"/>
                </a:solidFill>
              </a:rPr>
              <a:t>thức</a:t>
            </a:r>
            <a:r>
              <a:rPr lang="en-US" sz="2400" b="1" dirty="0">
                <a:solidFill>
                  <a:srgbClr val="FF0000"/>
                </a:solidFill>
              </a:rPr>
              <a:t> </a:t>
            </a:r>
            <a:r>
              <a:rPr lang="en-US" sz="2400" b="1" dirty="0" err="1" smtClean="0">
                <a:solidFill>
                  <a:srgbClr val="FF0000"/>
                </a:solidFill>
              </a:rPr>
              <a:t>chung</a:t>
            </a:r>
            <a:r>
              <a:rPr lang="en-US" sz="2400" b="1" dirty="0" smtClean="0">
                <a:solidFill>
                  <a:srgbClr val="FF0000"/>
                </a:solidFill>
              </a:rPr>
              <a:t>: 40 </a:t>
            </a:r>
            <a:r>
              <a:rPr lang="en-US" sz="2400" b="1" dirty="0" err="1">
                <a:solidFill>
                  <a:srgbClr val="FF0000"/>
                </a:solidFill>
              </a:rPr>
              <a:t>điểm</a:t>
            </a:r>
            <a:endParaRPr lang="en-US" sz="2400" dirty="0">
              <a:solidFill>
                <a:srgbClr val="FF0000"/>
              </a:solidFill>
            </a:endParaRPr>
          </a:p>
          <a:p>
            <a:pPr lvl="0"/>
            <a:r>
              <a:rPr lang="en-US" sz="2000" b="1" dirty="0" smtClean="0">
                <a:solidFill>
                  <a:srgbClr val="0070C0"/>
                </a:solidFill>
              </a:rPr>
              <a:t>I. </a:t>
            </a:r>
            <a:r>
              <a:rPr lang="en-US" sz="2000" b="1" dirty="0" err="1" smtClean="0">
                <a:solidFill>
                  <a:srgbClr val="0070C0"/>
                </a:solidFill>
              </a:rPr>
              <a:t>Kiến</a:t>
            </a:r>
            <a:r>
              <a:rPr lang="en-US" sz="2000" b="1" dirty="0" smtClean="0">
                <a:solidFill>
                  <a:srgbClr val="0070C0"/>
                </a:solidFill>
              </a:rPr>
              <a:t> </a:t>
            </a:r>
            <a:r>
              <a:rPr lang="en-US" sz="2000" b="1" dirty="0" err="1" smtClean="0">
                <a:solidFill>
                  <a:srgbClr val="0070C0"/>
                </a:solidFill>
              </a:rPr>
              <a:t>thức</a:t>
            </a:r>
            <a:r>
              <a:rPr lang="en-US" sz="2000" b="1" dirty="0" smtClean="0">
                <a:solidFill>
                  <a:srgbClr val="0070C0"/>
                </a:solidFill>
              </a:rPr>
              <a:t> </a:t>
            </a:r>
            <a:r>
              <a:rPr lang="en-US" sz="2000" b="1" dirty="0" err="1" smtClean="0">
                <a:solidFill>
                  <a:srgbClr val="0070C0"/>
                </a:solidFill>
              </a:rPr>
              <a:t>về</a:t>
            </a:r>
            <a:r>
              <a:rPr lang="en-US" sz="2000" b="1" dirty="0" smtClean="0">
                <a:solidFill>
                  <a:srgbClr val="0070C0"/>
                </a:solidFill>
              </a:rPr>
              <a:t> </a:t>
            </a:r>
            <a:r>
              <a:rPr lang="en-US" sz="2000" b="1" dirty="0" err="1" smtClean="0">
                <a:solidFill>
                  <a:srgbClr val="0070C0"/>
                </a:solidFill>
              </a:rPr>
              <a:t>Luật</a:t>
            </a:r>
            <a:r>
              <a:rPr lang="en-US" sz="2000" b="1" dirty="0" smtClean="0">
                <a:solidFill>
                  <a:srgbClr val="0070C0"/>
                </a:solidFill>
              </a:rPr>
              <a:t>:</a:t>
            </a:r>
          </a:p>
          <a:p>
            <a:pPr marL="342900" indent="-342900" algn="just">
              <a:buFont typeface="Arial" panose="020B0604020202020204" pitchFamily="34" charset="0"/>
              <a:buChar char="•"/>
            </a:pPr>
            <a:r>
              <a:rPr lang="vi-VN" sz="2000">
                <a:latin typeface="Calibri" panose="020F0502020204030204" pitchFamily="34" charset="0"/>
                <a:cs typeface="Calibri" panose="020F0502020204030204" pitchFamily="34" charset="0"/>
              </a:rPr>
              <a:t>Luật viên chức số 58/2010/QH12;</a:t>
            </a:r>
            <a:endParaRPr lang="en-US" sz="2000">
              <a:latin typeface="Calibri" panose="020F0502020204030204" pitchFamily="34" charset="0"/>
              <a:cs typeface="Calibri" panose="020F0502020204030204" pitchFamily="34" charset="0"/>
            </a:endParaRPr>
          </a:p>
          <a:p>
            <a:pPr marL="342900" indent="-342900" algn="just">
              <a:buFont typeface="Arial" panose="020B0604020202020204" pitchFamily="34" charset="0"/>
              <a:buChar char="•"/>
            </a:pPr>
            <a:r>
              <a:rPr lang="vi-VN" sz="2000" smtClean="0">
                <a:latin typeface="Calibri" panose="020F0502020204030204" pitchFamily="34" charset="0"/>
                <a:cs typeface="Calibri" panose="020F0502020204030204" pitchFamily="34" charset="0"/>
              </a:rPr>
              <a:t>Luật </a:t>
            </a:r>
            <a:r>
              <a:rPr lang="vi-VN" sz="2000">
                <a:latin typeface="Calibri" panose="020F0502020204030204" pitchFamily="34" charset="0"/>
                <a:cs typeface="Calibri" panose="020F0502020204030204" pitchFamily="34" charset="0"/>
              </a:rPr>
              <a:t>số 52/2019/QH14 của Quốc hội: Luật sửa đổi, bổ sung một số điều của Luật cán bộ, công chức và Luật viên chức</a:t>
            </a:r>
            <a:r>
              <a:rPr lang="en-US" sz="2000">
                <a:latin typeface="Calibri" panose="020F0502020204030204" pitchFamily="34" charset="0"/>
                <a:cs typeface="Calibri" panose="020F0502020204030204" pitchFamily="34" charset="0"/>
              </a:rPr>
              <a:t>;</a:t>
            </a:r>
          </a:p>
          <a:p>
            <a:pPr marL="342900" indent="-342900" algn="just">
              <a:buFont typeface="Arial" panose="020B0604020202020204" pitchFamily="34" charset="0"/>
              <a:buChar char="•"/>
            </a:pPr>
            <a:r>
              <a:rPr lang="vi-VN" sz="2000" smtClean="0">
                <a:latin typeface="Calibri" panose="020F0502020204030204" pitchFamily="34" charset="0"/>
                <a:cs typeface="Calibri" panose="020F0502020204030204" pitchFamily="34" charset="0"/>
              </a:rPr>
              <a:t>Luật </a:t>
            </a:r>
            <a:r>
              <a:rPr lang="vi-VN" sz="2000">
                <a:latin typeface="Calibri" panose="020F0502020204030204" pitchFamily="34" charset="0"/>
                <a:cs typeface="Calibri" panose="020F0502020204030204" pitchFamily="34" charset="0"/>
              </a:rPr>
              <a:t>khám bệnh, chữa bệnh số 15/2023/QH15;</a:t>
            </a:r>
            <a:endParaRPr lang="en-US" sz="2000">
              <a:latin typeface="Calibri" panose="020F0502020204030204" pitchFamily="34" charset="0"/>
              <a:cs typeface="Calibri" panose="020F0502020204030204" pitchFamily="34" charset="0"/>
            </a:endParaRPr>
          </a:p>
          <a:p>
            <a:pPr marL="342900" indent="-342900" algn="just">
              <a:buFont typeface="Arial" panose="020B0604020202020204" pitchFamily="34" charset="0"/>
              <a:buChar char="•"/>
            </a:pPr>
            <a:r>
              <a:rPr lang="vi-VN" sz="2000" smtClean="0">
                <a:latin typeface="Calibri" panose="020F0502020204030204" pitchFamily="34" charset="0"/>
                <a:cs typeface="Calibri" panose="020F0502020204030204" pitchFamily="34" charset="0"/>
              </a:rPr>
              <a:t>Luật </a:t>
            </a:r>
            <a:r>
              <a:rPr lang="vi-VN" sz="2000">
                <a:latin typeface="Calibri" panose="020F0502020204030204" pitchFamily="34" charset="0"/>
                <a:cs typeface="Calibri" panose="020F0502020204030204" pitchFamily="34" charset="0"/>
              </a:rPr>
              <a:t>Bảo hiểm Y tế 25/2008/QH12, Luật Bảo hiểm Y tế sửa đổi bổ sung 46/2014/QH13;</a:t>
            </a:r>
            <a:endParaRPr lang="en-US" sz="2000">
              <a:latin typeface="Calibri" panose="020F0502020204030204" pitchFamily="34" charset="0"/>
              <a:cs typeface="Calibri" panose="020F0502020204030204" pitchFamily="34" charset="0"/>
            </a:endParaRPr>
          </a:p>
          <a:p>
            <a:pPr marL="342900" indent="-342900" algn="just">
              <a:buFont typeface="Arial" panose="020B0604020202020204" pitchFamily="34" charset="0"/>
              <a:buChar char="•"/>
            </a:pPr>
            <a:r>
              <a:rPr lang="en-US" sz="2000" smtClean="0">
                <a:latin typeface="Calibri" panose="020F0502020204030204" pitchFamily="34" charset="0"/>
                <a:cs typeface="Calibri" panose="020F0502020204030204" pitchFamily="34" charset="0"/>
              </a:rPr>
              <a:t>Bộ </a:t>
            </a:r>
            <a:r>
              <a:rPr lang="en-US" sz="2000">
                <a:latin typeface="Calibri" panose="020F0502020204030204" pitchFamily="34" charset="0"/>
                <a:cs typeface="Calibri" panose="020F0502020204030204" pitchFamily="34" charset="0"/>
              </a:rPr>
              <a:t>Luật lao động 2019;</a:t>
            </a:r>
          </a:p>
          <a:p>
            <a:pPr marL="342900" indent="-342900" algn="just">
              <a:buFont typeface="Arial" panose="020B0604020202020204" pitchFamily="34" charset="0"/>
              <a:buChar char="•"/>
            </a:pPr>
            <a:r>
              <a:rPr lang="en-US" sz="2000" smtClean="0">
                <a:latin typeface="Calibri" panose="020F0502020204030204" pitchFamily="34" charset="0"/>
                <a:cs typeface="Calibri" panose="020F0502020204030204" pitchFamily="34" charset="0"/>
              </a:rPr>
              <a:t>Nghị </a:t>
            </a:r>
            <a:r>
              <a:rPr lang="en-US" sz="2000">
                <a:latin typeface="Calibri" panose="020F0502020204030204" pitchFamily="34" charset="0"/>
                <a:cs typeface="Calibri" panose="020F0502020204030204" pitchFamily="34" charset="0"/>
              </a:rPr>
              <a:t>định số Số: 115/2020/NĐ-CP ngày 25 tháng 9 năm 2020 quy định về tuyển dụng, sử dụng và quản lý viên </a:t>
            </a:r>
            <a:r>
              <a:rPr lang="en-US" sz="2000" smtClean="0">
                <a:latin typeface="Calibri" panose="020F0502020204030204" pitchFamily="34" charset="0"/>
                <a:cs typeface="Calibri" panose="020F0502020204030204" pitchFamily="34" charset="0"/>
              </a:rPr>
              <a:t>chức;</a:t>
            </a:r>
          </a:p>
          <a:p>
            <a:pPr marL="342900" indent="-342900" algn="just">
              <a:buFont typeface="Arial" panose="020B0604020202020204" pitchFamily="34" charset="0"/>
              <a:buChar char="•"/>
            </a:pPr>
            <a:r>
              <a:rPr lang="vi-VN" sz="2000" smtClean="0">
                <a:latin typeface="Calibri" panose="020F0502020204030204" pitchFamily="34" charset="0"/>
                <a:cs typeface="Calibri" panose="020F0502020204030204" pitchFamily="34" charset="0"/>
              </a:rPr>
              <a:t>Nghị </a:t>
            </a:r>
            <a:r>
              <a:rPr lang="vi-VN" sz="2000">
                <a:latin typeface="Calibri" panose="020F0502020204030204" pitchFamily="34" charset="0"/>
                <a:cs typeface="Calibri" panose="020F0502020204030204" pitchFamily="34" charset="0"/>
              </a:rPr>
              <a:t>định 75/2023/NĐ-CP ngày </a:t>
            </a:r>
            <a:r>
              <a:rPr lang="vi-VN" sz="2000" smtClean="0">
                <a:latin typeface="Calibri" panose="020F0502020204030204" pitchFamily="34" charset="0"/>
                <a:cs typeface="Calibri" panose="020F0502020204030204" pitchFamily="34" charset="0"/>
              </a:rPr>
              <a:t>19</a:t>
            </a:r>
            <a:r>
              <a:rPr lang="en-US" sz="2000" smtClean="0">
                <a:latin typeface="Calibri" panose="020F0502020204030204" pitchFamily="34" charset="0"/>
                <a:cs typeface="Calibri" panose="020F0502020204030204" pitchFamily="34" charset="0"/>
              </a:rPr>
              <a:t> tháng </a:t>
            </a:r>
            <a:r>
              <a:rPr lang="vi-VN" sz="2000" smtClean="0">
                <a:latin typeface="Calibri" panose="020F0502020204030204" pitchFamily="34" charset="0"/>
                <a:cs typeface="Calibri" panose="020F0502020204030204" pitchFamily="34" charset="0"/>
              </a:rPr>
              <a:t>10</a:t>
            </a:r>
            <a:r>
              <a:rPr lang="en-US" sz="2000" smtClean="0">
                <a:latin typeface="Calibri" panose="020F0502020204030204" pitchFamily="34" charset="0"/>
                <a:cs typeface="Calibri" panose="020F0502020204030204" pitchFamily="34" charset="0"/>
              </a:rPr>
              <a:t> năm </a:t>
            </a:r>
            <a:r>
              <a:rPr lang="vi-VN" sz="2000" smtClean="0">
                <a:latin typeface="Calibri" panose="020F0502020204030204" pitchFamily="34" charset="0"/>
                <a:cs typeface="Calibri" panose="020F0502020204030204" pitchFamily="34" charset="0"/>
              </a:rPr>
              <a:t>2023 </a:t>
            </a:r>
            <a:r>
              <a:rPr lang="vi-VN" sz="2000">
                <a:latin typeface="Calibri" panose="020F0502020204030204" pitchFamily="34" charset="0"/>
                <a:cs typeface="Calibri" panose="020F0502020204030204" pitchFamily="34" charset="0"/>
              </a:rPr>
              <a:t>về sửa đổi bổ sung một số điều của Nghị định 146/2018/NĐ-CP quy định chi tiết và hướng dẫn biện pháp thi hành một số điều của Luật BHYT;</a:t>
            </a:r>
            <a:endParaRPr lang="en-US" sz="2000">
              <a:latin typeface="Calibri" panose="020F0502020204030204" pitchFamily="34" charset="0"/>
              <a:cs typeface="Calibri" panose="020F0502020204030204" pitchFamily="34" charset="0"/>
            </a:endParaRPr>
          </a:p>
          <a:p>
            <a:endParaRPr lang="en-US" sz="2000" smtClean="0"/>
          </a:p>
          <a:p>
            <a:pPr algn="just"/>
            <a:endParaRPr lang="en-US" sz="3600" dirty="0" smtClean="0"/>
          </a:p>
          <a:p>
            <a:pPr algn="just"/>
            <a:r>
              <a:rPr lang="en-US" sz="3600" dirty="0" smtClean="0"/>
              <a:t>         </a:t>
            </a:r>
            <a:endParaRPr lang="en-US" sz="3600" dirty="0"/>
          </a:p>
          <a:p>
            <a:pPr algn="ctr"/>
            <a:endParaRPr lang="en-US" sz="3600" b="1" dirty="0" smtClean="0">
              <a:solidFill>
                <a:srgbClr val="FF0000"/>
              </a:solidFill>
            </a:endParaRPr>
          </a:p>
          <a:p>
            <a:pPr algn="just"/>
            <a:r>
              <a:rPr lang="en-US" sz="2400" dirty="0" smtClean="0"/>
              <a:t>	</a:t>
            </a:r>
            <a:endParaRPr lang="en-US" sz="2400" dirty="0"/>
          </a:p>
          <a:p>
            <a:endParaRPr lang="en-US" sz="2400" dirty="0" smtClean="0"/>
          </a:p>
          <a:p>
            <a:pPr marL="457200" indent="-457200" algn="just">
              <a:lnSpc>
                <a:spcPct val="150000"/>
              </a:lnSpc>
              <a:buAutoNum type="arabicPeriod"/>
            </a:pPr>
            <a:endParaRPr lang="en-US" sz="2400" dirty="0">
              <a:solidFill>
                <a:srgbClr val="0070C0"/>
              </a:solidFill>
            </a:endParaRPr>
          </a:p>
          <a:p>
            <a:pPr algn="ctr">
              <a:lnSpc>
                <a:spcPct val="150000"/>
              </a:lnSpc>
            </a:pPr>
            <a:endParaRPr lang="en-US" sz="2800" dirty="0">
              <a:solidFill>
                <a:schemeClr val="accent1">
                  <a:lumMod val="75000"/>
                </a:schemeClr>
              </a:solidFill>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34895" y="318110"/>
            <a:ext cx="1921248" cy="1414737"/>
          </a:xfrm>
          <a:prstGeom prst="rect">
            <a:avLst/>
          </a:prstGeom>
        </p:spPr>
      </p:pic>
    </p:spTree>
    <p:extLst>
      <p:ext uri="{BB962C8B-B14F-4D97-AF65-F5344CB8AC3E}">
        <p14:creationId xmlns:p14="http://schemas.microsoft.com/office/powerpoint/2010/main" val="3424923488"/>
      </p:ext>
    </p:extLst>
  </p:cSld>
  <p:clrMapOvr>
    <a:masterClrMapping/>
  </p:clrMapOvr>
  <mc:AlternateContent xmlns:mc="http://schemas.openxmlformats.org/markup-compatibility/2006" xmlns:p14="http://schemas.microsoft.com/office/powerpoint/2010/main">
    <mc:Choice Requires="p14">
      <p:transition p14:dur="10">
        <p:pull/>
      </p:transition>
    </mc:Choice>
    <mc:Fallback xmlns="">
      <p:transition>
        <p:pull/>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26943" y="1241600"/>
            <a:ext cx="12015537" cy="1323439"/>
          </a:xfrm>
          <a:prstGeom prst="rect">
            <a:avLst/>
          </a:prstGeom>
        </p:spPr>
        <p:txBody>
          <a:bodyPr wrap="square">
            <a:spAutoFit/>
          </a:bodyPr>
          <a:lstStyle/>
          <a:p>
            <a:pPr algn="ctr"/>
            <a:endParaRPr lang="en-US" sz="4000" b="1">
              <a:solidFill>
                <a:schemeClr val="accent1">
                  <a:lumMod val="75000"/>
                </a:schemeClr>
              </a:solidFill>
            </a:endParaRPr>
          </a:p>
          <a:p>
            <a:pPr algn="ctr"/>
            <a:endParaRPr lang="en-US" sz="4000" b="1">
              <a:solidFill>
                <a:schemeClr val="accent1">
                  <a:lumMod val="75000"/>
                </a:schemeClr>
              </a:solidFill>
            </a:endParaRPr>
          </a:p>
        </p:txBody>
      </p:sp>
      <p:sp>
        <p:nvSpPr>
          <p:cNvPr id="3" name="Rectangle 2"/>
          <p:cNvSpPr/>
          <p:nvPr/>
        </p:nvSpPr>
        <p:spPr>
          <a:xfrm>
            <a:off x="403412" y="784138"/>
            <a:ext cx="11524129" cy="7248138"/>
          </a:xfrm>
          <a:prstGeom prst="rect">
            <a:avLst/>
          </a:prstGeom>
        </p:spPr>
        <p:txBody>
          <a:bodyPr wrap="square">
            <a:spAutoFit/>
          </a:bodyPr>
          <a:lstStyle/>
          <a:p>
            <a:pPr lvl="0"/>
            <a:r>
              <a:rPr lang="en-US" sz="3600" b="1" smtClean="0">
                <a:solidFill>
                  <a:srgbClr val="FF0000"/>
                </a:solidFill>
              </a:rPr>
              <a:t>                                                        </a:t>
            </a:r>
            <a:r>
              <a:rPr lang="en-US" sz="4000" b="1" smtClean="0">
                <a:solidFill>
                  <a:srgbClr val="FF0000"/>
                </a:solidFill>
              </a:rPr>
              <a:t>NỘI DUNG ÔN TẬP </a:t>
            </a:r>
          </a:p>
          <a:p>
            <a:pPr>
              <a:spcAft>
                <a:spcPts val="600"/>
              </a:spcAft>
            </a:pPr>
            <a:endParaRPr lang="en-US" sz="2000" b="1" smtClean="0"/>
          </a:p>
          <a:p>
            <a:pPr algn="just">
              <a:spcAft>
                <a:spcPts val="600"/>
              </a:spcAft>
            </a:pPr>
            <a:r>
              <a:rPr lang="en-US" sz="2400" b="1" smtClean="0">
                <a:solidFill>
                  <a:srgbClr val="FF0000"/>
                </a:solidFill>
              </a:rPr>
              <a:t>A</a:t>
            </a:r>
            <a:r>
              <a:rPr lang="en-US" sz="2400" b="1" dirty="0" smtClean="0">
                <a:solidFill>
                  <a:srgbClr val="FF0000"/>
                </a:solidFill>
              </a:rPr>
              <a:t>. </a:t>
            </a:r>
            <a:r>
              <a:rPr lang="en-US" sz="2400" b="1" dirty="0" err="1" smtClean="0">
                <a:solidFill>
                  <a:srgbClr val="FF0000"/>
                </a:solidFill>
              </a:rPr>
              <a:t>Kiến</a:t>
            </a:r>
            <a:r>
              <a:rPr lang="en-US" sz="2400" b="1" dirty="0" smtClean="0">
                <a:solidFill>
                  <a:srgbClr val="FF0000"/>
                </a:solidFill>
              </a:rPr>
              <a:t> </a:t>
            </a:r>
            <a:r>
              <a:rPr lang="en-US" sz="2400" b="1" dirty="0" err="1">
                <a:solidFill>
                  <a:srgbClr val="FF0000"/>
                </a:solidFill>
              </a:rPr>
              <a:t>thức</a:t>
            </a:r>
            <a:r>
              <a:rPr lang="en-US" sz="2400" b="1" dirty="0">
                <a:solidFill>
                  <a:srgbClr val="FF0000"/>
                </a:solidFill>
              </a:rPr>
              <a:t> </a:t>
            </a:r>
            <a:r>
              <a:rPr lang="en-US" sz="2400" b="1" dirty="0" err="1" smtClean="0">
                <a:solidFill>
                  <a:srgbClr val="FF0000"/>
                </a:solidFill>
              </a:rPr>
              <a:t>chung</a:t>
            </a:r>
            <a:r>
              <a:rPr lang="en-US" sz="2400" b="1" dirty="0" smtClean="0">
                <a:solidFill>
                  <a:srgbClr val="FF0000"/>
                </a:solidFill>
              </a:rPr>
              <a:t>: 40 </a:t>
            </a:r>
            <a:r>
              <a:rPr lang="en-US" sz="2400" b="1" dirty="0" err="1" smtClean="0">
                <a:solidFill>
                  <a:srgbClr val="FF0000"/>
                </a:solidFill>
              </a:rPr>
              <a:t>điểm</a:t>
            </a:r>
            <a:endParaRPr lang="en-US" sz="2400" b="1" dirty="0" smtClean="0">
              <a:solidFill>
                <a:srgbClr val="FF0000"/>
              </a:solidFill>
            </a:endParaRPr>
          </a:p>
          <a:p>
            <a:pPr>
              <a:spcAft>
                <a:spcPts val="600"/>
              </a:spcAft>
            </a:pPr>
            <a:r>
              <a:rPr lang="en-US" sz="2000" b="1">
                <a:solidFill>
                  <a:srgbClr val="0070C0"/>
                </a:solidFill>
              </a:rPr>
              <a:t>1. </a:t>
            </a:r>
            <a:r>
              <a:rPr lang="en-US" sz="2000" b="1" dirty="0" err="1">
                <a:solidFill>
                  <a:srgbClr val="0070C0"/>
                </a:solidFill>
              </a:rPr>
              <a:t>Kiến</a:t>
            </a:r>
            <a:r>
              <a:rPr lang="en-US" sz="2000" b="1" dirty="0">
                <a:solidFill>
                  <a:srgbClr val="0070C0"/>
                </a:solidFill>
              </a:rPr>
              <a:t> </a:t>
            </a:r>
            <a:r>
              <a:rPr lang="en-US" sz="2000" b="1" dirty="0" err="1">
                <a:solidFill>
                  <a:srgbClr val="0070C0"/>
                </a:solidFill>
              </a:rPr>
              <a:t>thức</a:t>
            </a:r>
            <a:r>
              <a:rPr lang="en-US" sz="2000" b="1" dirty="0">
                <a:solidFill>
                  <a:srgbClr val="0070C0"/>
                </a:solidFill>
              </a:rPr>
              <a:t> </a:t>
            </a:r>
            <a:r>
              <a:rPr lang="en-US" sz="2000" b="1" dirty="0" err="1">
                <a:solidFill>
                  <a:srgbClr val="0070C0"/>
                </a:solidFill>
              </a:rPr>
              <a:t>về</a:t>
            </a:r>
            <a:r>
              <a:rPr lang="en-US" sz="2000" b="1" dirty="0">
                <a:solidFill>
                  <a:srgbClr val="0070C0"/>
                </a:solidFill>
              </a:rPr>
              <a:t> </a:t>
            </a:r>
            <a:r>
              <a:rPr lang="en-US" sz="2000" b="1" dirty="0" err="1">
                <a:solidFill>
                  <a:srgbClr val="0070C0"/>
                </a:solidFill>
              </a:rPr>
              <a:t>Luật</a:t>
            </a:r>
            <a:r>
              <a:rPr lang="en-US" sz="2000" b="1" dirty="0">
                <a:solidFill>
                  <a:srgbClr val="0070C0"/>
                </a:solidFill>
              </a:rPr>
              <a:t>:</a:t>
            </a:r>
          </a:p>
          <a:p>
            <a:pPr marL="342900" indent="-342900" algn="just">
              <a:buFont typeface="Arial" panose="020B0604020202020204" pitchFamily="34" charset="0"/>
              <a:buChar char="•"/>
            </a:pPr>
            <a:r>
              <a:rPr lang="vi-VN" sz="2000">
                <a:latin typeface="Calibri" panose="020F0502020204030204" pitchFamily="34" charset="0"/>
                <a:cs typeface="Calibri" panose="020F0502020204030204" pitchFamily="34" charset="0"/>
              </a:rPr>
              <a:t>Nghị định 96/2023/NĐ-CP ngày </a:t>
            </a:r>
            <a:r>
              <a:rPr lang="vi-VN" sz="2000" smtClean="0">
                <a:latin typeface="Calibri" panose="020F0502020204030204" pitchFamily="34" charset="0"/>
                <a:cs typeface="Calibri" panose="020F0502020204030204" pitchFamily="34" charset="0"/>
              </a:rPr>
              <a:t>30</a:t>
            </a:r>
            <a:r>
              <a:rPr lang="en-US" sz="2000" smtClean="0">
                <a:latin typeface="Calibri" panose="020F0502020204030204" pitchFamily="34" charset="0"/>
                <a:cs typeface="Calibri" panose="020F0502020204030204" pitchFamily="34" charset="0"/>
              </a:rPr>
              <a:t> tháng </a:t>
            </a:r>
            <a:r>
              <a:rPr lang="vi-VN" sz="2000" smtClean="0">
                <a:latin typeface="Calibri" panose="020F0502020204030204" pitchFamily="34" charset="0"/>
                <a:cs typeface="Calibri" panose="020F0502020204030204" pitchFamily="34" charset="0"/>
              </a:rPr>
              <a:t>12</a:t>
            </a:r>
            <a:r>
              <a:rPr lang="en-US" sz="2000" smtClean="0">
                <a:latin typeface="Calibri" panose="020F0502020204030204" pitchFamily="34" charset="0"/>
                <a:cs typeface="Calibri" panose="020F0502020204030204" pitchFamily="34" charset="0"/>
              </a:rPr>
              <a:t> năm </a:t>
            </a:r>
            <a:r>
              <a:rPr lang="vi-VN" sz="2000" smtClean="0">
                <a:latin typeface="Calibri" panose="020F0502020204030204" pitchFamily="34" charset="0"/>
                <a:cs typeface="Calibri" panose="020F0502020204030204" pitchFamily="34" charset="0"/>
              </a:rPr>
              <a:t>2023 </a:t>
            </a:r>
            <a:r>
              <a:rPr lang="vi-VN" sz="2000">
                <a:latin typeface="Calibri" panose="020F0502020204030204" pitchFamily="34" charset="0"/>
                <a:cs typeface="Calibri" panose="020F0502020204030204" pitchFamily="34" charset="0"/>
              </a:rPr>
              <a:t>Quy định chi tiết một số điều của Luật Khám bệnh, chữa bệnh;</a:t>
            </a:r>
            <a:endParaRPr lang="en-US" sz="2000">
              <a:latin typeface="Calibri" panose="020F0502020204030204" pitchFamily="34" charset="0"/>
              <a:cs typeface="Calibri" panose="020F0502020204030204" pitchFamily="34" charset="0"/>
            </a:endParaRPr>
          </a:p>
          <a:p>
            <a:pPr marL="342900" indent="-342900" algn="just">
              <a:buFont typeface="Arial" panose="020B0604020202020204" pitchFamily="34" charset="0"/>
              <a:buChar char="•"/>
            </a:pPr>
            <a:r>
              <a:rPr lang="vi-VN" sz="2000">
                <a:latin typeface="Calibri" panose="020F0502020204030204" pitchFamily="34" charset="0"/>
                <a:cs typeface="Calibri" panose="020F0502020204030204" pitchFamily="34" charset="0"/>
              </a:rPr>
              <a:t>Thông tư 32/2023/TT-BYT ngày </a:t>
            </a:r>
            <a:r>
              <a:rPr lang="vi-VN" sz="2000" smtClean="0">
                <a:latin typeface="Calibri" panose="020F0502020204030204" pitchFamily="34" charset="0"/>
                <a:cs typeface="Calibri" panose="020F0502020204030204" pitchFamily="34" charset="0"/>
              </a:rPr>
              <a:t>31</a:t>
            </a:r>
            <a:r>
              <a:rPr lang="en-US" sz="2000" smtClean="0">
                <a:latin typeface="Calibri" panose="020F0502020204030204" pitchFamily="34" charset="0"/>
                <a:cs typeface="Calibri" panose="020F0502020204030204" pitchFamily="34" charset="0"/>
              </a:rPr>
              <a:t> tháng </a:t>
            </a:r>
            <a:r>
              <a:rPr lang="vi-VN" sz="2000" smtClean="0">
                <a:latin typeface="Calibri" panose="020F0502020204030204" pitchFamily="34" charset="0"/>
                <a:cs typeface="Calibri" panose="020F0502020204030204" pitchFamily="34" charset="0"/>
              </a:rPr>
              <a:t>12</a:t>
            </a:r>
            <a:r>
              <a:rPr lang="en-US" sz="2000" smtClean="0">
                <a:latin typeface="Calibri" panose="020F0502020204030204" pitchFamily="34" charset="0"/>
                <a:cs typeface="Calibri" panose="020F0502020204030204" pitchFamily="34" charset="0"/>
              </a:rPr>
              <a:t> năm </a:t>
            </a:r>
            <a:r>
              <a:rPr lang="vi-VN" sz="2000" smtClean="0">
                <a:latin typeface="Calibri" panose="020F0502020204030204" pitchFamily="34" charset="0"/>
                <a:cs typeface="Calibri" panose="020F0502020204030204" pitchFamily="34" charset="0"/>
              </a:rPr>
              <a:t>2023 </a:t>
            </a:r>
            <a:r>
              <a:rPr lang="vi-VN" sz="2000">
                <a:latin typeface="Calibri" panose="020F0502020204030204" pitchFamily="34" charset="0"/>
                <a:cs typeface="Calibri" panose="020F0502020204030204" pitchFamily="34" charset="0"/>
              </a:rPr>
              <a:t>Quy định chi tiết một số điều của Luật Khám bệnh, chữa bệnh;</a:t>
            </a:r>
            <a:endParaRPr lang="en-US" sz="2000">
              <a:latin typeface="Calibri" panose="020F0502020204030204" pitchFamily="34" charset="0"/>
              <a:cs typeface="Calibri" panose="020F0502020204030204" pitchFamily="34" charset="0"/>
            </a:endParaRPr>
          </a:p>
          <a:p>
            <a:pPr marL="342900" indent="-342900" algn="just">
              <a:buFont typeface="Arial" panose="020B0604020202020204" pitchFamily="34" charset="0"/>
              <a:buChar char="•"/>
            </a:pPr>
            <a:r>
              <a:rPr lang="vi-VN" sz="2000">
                <a:latin typeface="Calibri" panose="020F0502020204030204" pitchFamily="34" charset="0"/>
                <a:cs typeface="Calibri" panose="020F0502020204030204" pitchFamily="34" charset="0"/>
              </a:rPr>
              <a:t>Thông tư 07/2014/TT-BYT ngày </a:t>
            </a:r>
            <a:r>
              <a:rPr lang="vi-VN" sz="2000" smtClean="0">
                <a:latin typeface="Calibri" panose="020F0502020204030204" pitchFamily="34" charset="0"/>
                <a:cs typeface="Calibri" panose="020F0502020204030204" pitchFamily="34" charset="0"/>
              </a:rPr>
              <a:t>25</a:t>
            </a:r>
            <a:r>
              <a:rPr lang="en-US" sz="2000" smtClean="0">
                <a:latin typeface="Calibri" panose="020F0502020204030204" pitchFamily="34" charset="0"/>
                <a:cs typeface="Calibri" panose="020F0502020204030204" pitchFamily="34" charset="0"/>
              </a:rPr>
              <a:t> tháng </a:t>
            </a:r>
            <a:r>
              <a:rPr lang="vi-VN" sz="2000" smtClean="0">
                <a:latin typeface="Calibri" panose="020F0502020204030204" pitchFamily="34" charset="0"/>
                <a:cs typeface="Calibri" panose="020F0502020204030204" pitchFamily="34" charset="0"/>
              </a:rPr>
              <a:t>02</a:t>
            </a:r>
            <a:r>
              <a:rPr lang="en-US" sz="2000" smtClean="0">
                <a:latin typeface="Calibri" panose="020F0502020204030204" pitchFamily="34" charset="0"/>
                <a:cs typeface="Calibri" panose="020F0502020204030204" pitchFamily="34" charset="0"/>
              </a:rPr>
              <a:t> năm </a:t>
            </a:r>
            <a:r>
              <a:rPr lang="vi-VN" sz="2000" smtClean="0">
                <a:latin typeface="Calibri" panose="020F0502020204030204" pitchFamily="34" charset="0"/>
                <a:cs typeface="Calibri" panose="020F0502020204030204" pitchFamily="34" charset="0"/>
              </a:rPr>
              <a:t>2014 </a:t>
            </a:r>
            <a:r>
              <a:rPr lang="vi-VN" sz="2000">
                <a:latin typeface="Calibri" panose="020F0502020204030204" pitchFamily="34" charset="0"/>
                <a:cs typeface="Calibri" panose="020F0502020204030204" pitchFamily="34" charset="0"/>
              </a:rPr>
              <a:t>của Bộ Y tế về Quy tắc ứng xử của công chức, viên chức, người lao động làm việc tại cơ sở y tế;</a:t>
            </a:r>
            <a:endParaRPr lang="en-US" sz="2000">
              <a:latin typeface="Calibri" panose="020F0502020204030204" pitchFamily="34" charset="0"/>
              <a:cs typeface="Calibri" panose="020F0502020204030204" pitchFamily="34" charset="0"/>
            </a:endParaRPr>
          </a:p>
          <a:p>
            <a:pPr marL="342900" indent="-342900" algn="just">
              <a:buFont typeface="Arial" panose="020B0604020202020204" pitchFamily="34" charset="0"/>
              <a:buChar char="•"/>
            </a:pPr>
            <a:r>
              <a:rPr lang="vi-VN" sz="2000">
                <a:latin typeface="Calibri" panose="020F0502020204030204" pitchFamily="34" charset="0"/>
                <a:cs typeface="Calibri" panose="020F0502020204030204" pitchFamily="34" charset="0"/>
              </a:rPr>
              <a:t>Quyết định số 73/2011/QĐ-TTg ngày </a:t>
            </a:r>
            <a:r>
              <a:rPr lang="vi-VN" sz="2000" smtClean="0">
                <a:latin typeface="Calibri" panose="020F0502020204030204" pitchFamily="34" charset="0"/>
                <a:cs typeface="Calibri" panose="020F0502020204030204" pitchFamily="34" charset="0"/>
              </a:rPr>
              <a:t>28</a:t>
            </a:r>
            <a:r>
              <a:rPr lang="en-US" sz="2000" smtClean="0">
                <a:latin typeface="Calibri" panose="020F0502020204030204" pitchFamily="34" charset="0"/>
                <a:cs typeface="Calibri" panose="020F0502020204030204" pitchFamily="34" charset="0"/>
              </a:rPr>
              <a:t> tháng </a:t>
            </a:r>
            <a:r>
              <a:rPr lang="vi-VN" sz="2000" smtClean="0">
                <a:latin typeface="Calibri" panose="020F0502020204030204" pitchFamily="34" charset="0"/>
                <a:cs typeface="Calibri" panose="020F0502020204030204" pitchFamily="34" charset="0"/>
              </a:rPr>
              <a:t>12</a:t>
            </a:r>
            <a:r>
              <a:rPr lang="en-US" sz="2000" smtClean="0">
                <a:latin typeface="Calibri" panose="020F0502020204030204" pitchFamily="34" charset="0"/>
                <a:cs typeface="Calibri" panose="020F0502020204030204" pitchFamily="34" charset="0"/>
              </a:rPr>
              <a:t> năm </a:t>
            </a:r>
            <a:r>
              <a:rPr lang="vi-VN" sz="2000" smtClean="0">
                <a:latin typeface="Calibri" panose="020F0502020204030204" pitchFamily="34" charset="0"/>
                <a:cs typeface="Calibri" panose="020F0502020204030204" pitchFamily="34" charset="0"/>
              </a:rPr>
              <a:t>2011 </a:t>
            </a:r>
            <a:r>
              <a:rPr lang="vi-VN" sz="2000">
                <a:latin typeface="Calibri" panose="020F0502020204030204" pitchFamily="34" charset="0"/>
                <a:cs typeface="Calibri" panose="020F0502020204030204" pitchFamily="34" charset="0"/>
              </a:rPr>
              <a:t>của Thủ tướng Chính phủ về việc quy định một số chế độ phụ cấp đặc thù đối với công chức, viên chức, người lao động trong các cơ sở y tế công lập và chế độ phụ cấp chống dịch</a:t>
            </a:r>
            <a:r>
              <a:rPr lang="en-US" sz="2000">
                <a:latin typeface="Calibri" panose="020F0502020204030204" pitchFamily="34" charset="0"/>
                <a:cs typeface="Calibri" panose="020F0502020204030204" pitchFamily="34" charset="0"/>
              </a:rPr>
              <a:t>;</a:t>
            </a:r>
          </a:p>
          <a:p>
            <a:pPr marL="342900" indent="-342900" algn="just">
              <a:buFont typeface="Arial" panose="020B0604020202020204" pitchFamily="34" charset="0"/>
              <a:buChar char="•"/>
            </a:pPr>
            <a:r>
              <a:rPr lang="en-US" sz="2000">
                <a:latin typeface="Calibri" panose="020F0502020204030204" pitchFamily="34" charset="0"/>
                <a:cs typeface="Calibri" panose="020F0502020204030204" pitchFamily="34" charset="0"/>
              </a:rPr>
              <a:t>Thông tư 06/2004/TT-BYT ngày 16 tháng 05 năm 2024 của Bộ Y tế về Quy định xếp hạng các đơn vị sự nghiệp y tế.</a:t>
            </a:r>
          </a:p>
          <a:p>
            <a:pPr marL="342900" indent="-342900" algn="just">
              <a:buFont typeface="Arial" panose="020B0604020202020204" pitchFamily="34" charset="0"/>
              <a:buChar char="•"/>
            </a:pPr>
            <a:r>
              <a:rPr lang="en-US" sz="2000">
                <a:latin typeface="Calibri" panose="020F0502020204030204" pitchFamily="34" charset="0"/>
                <a:cs typeface="Calibri" panose="020F0502020204030204" pitchFamily="34" charset="0"/>
              </a:rPr>
              <a:t>Quyết định số Số: 2088/BYT-QĐ ngày 06 tháng 11 năm 1996 về việc ban hành “quy định về y đức</a:t>
            </a:r>
            <a:r>
              <a:rPr lang="en-US" sz="2000" smtClean="0">
                <a:latin typeface="Calibri" panose="020F0502020204030204" pitchFamily="34" charset="0"/>
                <a:cs typeface="Calibri" panose="020F0502020204030204" pitchFamily="34" charset="0"/>
              </a:rPr>
              <a:t>”.</a:t>
            </a:r>
            <a:endParaRPr lang="en-US" sz="2400" dirty="0"/>
          </a:p>
          <a:p>
            <a:endParaRPr lang="en-US" sz="2400" dirty="0" smtClean="0"/>
          </a:p>
          <a:p>
            <a:pPr marL="457200" indent="-457200" algn="just">
              <a:lnSpc>
                <a:spcPct val="150000"/>
              </a:lnSpc>
              <a:buAutoNum type="arabicPeriod"/>
            </a:pPr>
            <a:endParaRPr lang="en-US" sz="2400" dirty="0">
              <a:solidFill>
                <a:srgbClr val="0070C0"/>
              </a:solidFill>
            </a:endParaRPr>
          </a:p>
          <a:p>
            <a:pPr algn="ctr">
              <a:lnSpc>
                <a:spcPct val="150000"/>
              </a:lnSpc>
            </a:pPr>
            <a:endParaRPr lang="en-US" sz="2800" dirty="0">
              <a:solidFill>
                <a:schemeClr val="accent1">
                  <a:lumMod val="75000"/>
                </a:schemeClr>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3953" y="340665"/>
            <a:ext cx="1921248" cy="1414737"/>
          </a:xfrm>
          <a:prstGeom prst="rect">
            <a:avLst/>
          </a:prstGeom>
        </p:spPr>
      </p:pic>
    </p:spTree>
    <p:extLst>
      <p:ext uri="{BB962C8B-B14F-4D97-AF65-F5344CB8AC3E}">
        <p14:creationId xmlns:p14="http://schemas.microsoft.com/office/powerpoint/2010/main" val="3221210157"/>
      </p:ext>
    </p:extLst>
  </p:cSld>
  <p:clrMapOvr>
    <a:masterClrMapping/>
  </p:clrMapOvr>
  <mc:AlternateContent xmlns:mc="http://schemas.openxmlformats.org/markup-compatibility/2006" xmlns:p14="http://schemas.microsoft.com/office/powerpoint/2010/main">
    <mc:Choice Requires="p14">
      <p:transition p14:dur="10">
        <p:pull/>
      </p:transition>
    </mc:Choice>
    <mc:Fallback xmlns="">
      <p:transition>
        <p:pull/>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26943" y="1241600"/>
            <a:ext cx="12015537" cy="1323439"/>
          </a:xfrm>
          <a:prstGeom prst="rect">
            <a:avLst/>
          </a:prstGeom>
        </p:spPr>
        <p:txBody>
          <a:bodyPr wrap="square">
            <a:spAutoFit/>
          </a:bodyPr>
          <a:lstStyle/>
          <a:p>
            <a:pPr algn="ctr"/>
            <a:endParaRPr lang="en-US" sz="4000" b="1">
              <a:solidFill>
                <a:schemeClr val="accent1">
                  <a:lumMod val="75000"/>
                </a:schemeClr>
              </a:solidFill>
            </a:endParaRPr>
          </a:p>
          <a:p>
            <a:pPr algn="ctr"/>
            <a:endParaRPr lang="en-US" sz="4000" b="1">
              <a:solidFill>
                <a:schemeClr val="accent1">
                  <a:lumMod val="75000"/>
                </a:schemeClr>
              </a:solidFill>
            </a:endParaRPr>
          </a:p>
        </p:txBody>
      </p:sp>
      <p:sp>
        <p:nvSpPr>
          <p:cNvPr id="3" name="Rectangle 2"/>
          <p:cNvSpPr/>
          <p:nvPr/>
        </p:nvSpPr>
        <p:spPr>
          <a:xfrm>
            <a:off x="403412" y="784138"/>
            <a:ext cx="11524129" cy="8402300"/>
          </a:xfrm>
          <a:prstGeom prst="rect">
            <a:avLst/>
          </a:prstGeom>
        </p:spPr>
        <p:txBody>
          <a:bodyPr wrap="square">
            <a:spAutoFit/>
          </a:bodyPr>
          <a:lstStyle/>
          <a:p>
            <a:pPr lvl="0"/>
            <a:r>
              <a:rPr lang="en-US" sz="3600" b="1" smtClean="0">
                <a:solidFill>
                  <a:srgbClr val="FF0000"/>
                </a:solidFill>
              </a:rPr>
              <a:t>                                                     </a:t>
            </a:r>
            <a:r>
              <a:rPr lang="en-US" sz="4000" b="1" dirty="0" smtClean="0">
                <a:solidFill>
                  <a:srgbClr val="FF0000"/>
                </a:solidFill>
              </a:rPr>
              <a:t>NỘI DUNG ÔN TẬP</a:t>
            </a:r>
          </a:p>
          <a:p>
            <a:pPr>
              <a:spcAft>
                <a:spcPts val="600"/>
              </a:spcAft>
            </a:pPr>
            <a:endParaRPr lang="en-US" sz="2400" b="1" dirty="0" smtClean="0"/>
          </a:p>
          <a:p>
            <a:pPr>
              <a:spcAft>
                <a:spcPts val="600"/>
              </a:spcAft>
            </a:pPr>
            <a:endParaRPr lang="en-US" sz="2400" b="1" dirty="0" smtClean="0">
              <a:solidFill>
                <a:srgbClr val="FF0000"/>
              </a:solidFill>
            </a:endParaRPr>
          </a:p>
          <a:p>
            <a:pPr>
              <a:spcAft>
                <a:spcPts val="600"/>
              </a:spcAft>
            </a:pPr>
            <a:r>
              <a:rPr lang="en-US" sz="2400" b="1" dirty="0" smtClean="0">
                <a:solidFill>
                  <a:srgbClr val="FF0000"/>
                </a:solidFill>
              </a:rPr>
              <a:t>A</a:t>
            </a:r>
            <a:r>
              <a:rPr lang="en-US" sz="2400" b="1" dirty="0">
                <a:solidFill>
                  <a:srgbClr val="FF0000"/>
                </a:solidFill>
              </a:rPr>
              <a:t>. </a:t>
            </a:r>
            <a:r>
              <a:rPr lang="en-US" sz="2400" b="1" dirty="0" err="1">
                <a:solidFill>
                  <a:srgbClr val="FF0000"/>
                </a:solidFill>
              </a:rPr>
              <a:t>Kiến</a:t>
            </a:r>
            <a:r>
              <a:rPr lang="en-US" sz="2400" b="1" dirty="0">
                <a:solidFill>
                  <a:srgbClr val="FF0000"/>
                </a:solidFill>
              </a:rPr>
              <a:t> </a:t>
            </a:r>
            <a:r>
              <a:rPr lang="en-US" sz="2400" b="1" dirty="0" err="1">
                <a:solidFill>
                  <a:srgbClr val="FF0000"/>
                </a:solidFill>
              </a:rPr>
              <a:t>thức</a:t>
            </a:r>
            <a:r>
              <a:rPr lang="en-US" sz="2400" b="1" dirty="0">
                <a:solidFill>
                  <a:srgbClr val="FF0000"/>
                </a:solidFill>
              </a:rPr>
              <a:t> </a:t>
            </a:r>
            <a:r>
              <a:rPr lang="en-US" sz="2400" b="1" dirty="0" err="1">
                <a:solidFill>
                  <a:srgbClr val="FF0000"/>
                </a:solidFill>
              </a:rPr>
              <a:t>chung</a:t>
            </a:r>
            <a:r>
              <a:rPr lang="en-US" sz="2400" b="1" dirty="0">
                <a:solidFill>
                  <a:srgbClr val="FF0000"/>
                </a:solidFill>
              </a:rPr>
              <a:t>: 40 </a:t>
            </a:r>
            <a:r>
              <a:rPr lang="en-US" sz="2400" b="1" dirty="0" err="1">
                <a:solidFill>
                  <a:srgbClr val="FF0000"/>
                </a:solidFill>
              </a:rPr>
              <a:t>điểm</a:t>
            </a:r>
            <a:endParaRPr lang="en-US" sz="2400" b="1" dirty="0">
              <a:solidFill>
                <a:srgbClr val="FF0000"/>
              </a:solidFill>
            </a:endParaRPr>
          </a:p>
          <a:p>
            <a:pPr>
              <a:spcAft>
                <a:spcPts val="600"/>
              </a:spcAft>
            </a:pPr>
            <a:r>
              <a:rPr lang="en-US" sz="2000" b="1" smtClean="0">
                <a:solidFill>
                  <a:srgbClr val="0070C0"/>
                </a:solidFill>
              </a:rPr>
              <a:t>II</a:t>
            </a:r>
            <a:r>
              <a:rPr lang="en-US" sz="2000" b="1" smtClean="0">
                <a:solidFill>
                  <a:srgbClr val="0070C0"/>
                </a:solidFill>
              </a:rPr>
              <a:t>. </a:t>
            </a:r>
            <a:r>
              <a:rPr lang="en-US" sz="2000" b="1" dirty="0" err="1">
                <a:solidFill>
                  <a:srgbClr val="0070C0"/>
                </a:solidFill>
              </a:rPr>
              <a:t>Kiến</a:t>
            </a:r>
            <a:r>
              <a:rPr lang="en-US" sz="2000" b="1" dirty="0">
                <a:solidFill>
                  <a:srgbClr val="0070C0"/>
                </a:solidFill>
              </a:rPr>
              <a:t> </a:t>
            </a:r>
            <a:r>
              <a:rPr lang="en-US" sz="2000" b="1" dirty="0" err="1">
                <a:solidFill>
                  <a:srgbClr val="0070C0"/>
                </a:solidFill>
              </a:rPr>
              <a:t>thức</a:t>
            </a:r>
            <a:r>
              <a:rPr lang="en-US" sz="2000" b="1" dirty="0">
                <a:solidFill>
                  <a:srgbClr val="0070C0"/>
                </a:solidFill>
              </a:rPr>
              <a:t> </a:t>
            </a:r>
            <a:r>
              <a:rPr lang="en-US" sz="2000" b="1" dirty="0" err="1">
                <a:solidFill>
                  <a:srgbClr val="0070C0"/>
                </a:solidFill>
              </a:rPr>
              <a:t>tổng</a:t>
            </a:r>
            <a:r>
              <a:rPr lang="en-US" sz="2000" b="1" dirty="0">
                <a:solidFill>
                  <a:srgbClr val="0070C0"/>
                </a:solidFill>
              </a:rPr>
              <a:t> </a:t>
            </a:r>
            <a:r>
              <a:rPr lang="en-US" sz="2000" b="1" dirty="0" err="1">
                <a:solidFill>
                  <a:srgbClr val="0070C0"/>
                </a:solidFill>
              </a:rPr>
              <a:t>quát</a:t>
            </a:r>
            <a:r>
              <a:rPr lang="en-US" sz="2000" b="1" dirty="0">
                <a:solidFill>
                  <a:srgbClr val="0070C0"/>
                </a:solidFill>
              </a:rPr>
              <a:t>: </a:t>
            </a:r>
          </a:p>
          <a:p>
            <a:pPr marL="342900" indent="-342900">
              <a:spcAft>
                <a:spcPts val="600"/>
              </a:spcAft>
              <a:buFont typeface="Arial" panose="020B0604020202020204" pitchFamily="34" charset="0"/>
              <a:buChar char="•"/>
            </a:pPr>
            <a:r>
              <a:rPr lang="en-US" sz="2000" smtClean="0">
                <a:latin typeface="Calibri" panose="020F0502020204030204" pitchFamily="34" charset="0"/>
                <a:cs typeface="Calibri" panose="020F0502020204030204" pitchFamily="34" charset="0"/>
              </a:rPr>
              <a:t>Văn </a:t>
            </a:r>
            <a:r>
              <a:rPr lang="en-US" sz="2000" dirty="0" err="1">
                <a:latin typeface="Calibri" panose="020F0502020204030204" pitchFamily="34" charset="0"/>
                <a:cs typeface="Calibri" panose="020F0502020204030204" pitchFamily="34" charset="0"/>
              </a:rPr>
              <a:t>hoá</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xã</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hội</a:t>
            </a:r>
            <a:r>
              <a:rPr lang="en-US" sz="2000" dirty="0">
                <a:latin typeface="Calibri" panose="020F0502020204030204" pitchFamily="34" charset="0"/>
                <a:cs typeface="Calibri" panose="020F0502020204030204" pitchFamily="34" charset="0"/>
              </a:rPr>
              <a:t>.</a:t>
            </a:r>
          </a:p>
          <a:p>
            <a:pPr marL="342900" indent="-342900">
              <a:spcAft>
                <a:spcPts val="600"/>
              </a:spcAft>
              <a:buFont typeface="Arial" panose="020B0604020202020204" pitchFamily="34" charset="0"/>
              <a:buChar char="•"/>
            </a:pPr>
            <a:r>
              <a:rPr lang="en-US" sz="2000" smtClean="0">
                <a:latin typeface="Calibri" panose="020F0502020204030204" pitchFamily="34" charset="0"/>
                <a:cs typeface="Calibri" panose="020F0502020204030204" pitchFamily="34" charset="0"/>
              </a:rPr>
              <a:t>Tình </a:t>
            </a:r>
            <a:r>
              <a:rPr lang="en-US" sz="2000" dirty="0" err="1">
                <a:latin typeface="Calibri" panose="020F0502020204030204" pitchFamily="34" charset="0"/>
                <a:cs typeface="Calibri" panose="020F0502020204030204" pitchFamily="34" charset="0"/>
              </a:rPr>
              <a:t>hình</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kinh</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tế</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trong</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và</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ngoài</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nước</a:t>
            </a:r>
            <a:r>
              <a:rPr lang="en-US" sz="2000" dirty="0">
                <a:latin typeface="Calibri" panose="020F0502020204030204" pitchFamily="34" charset="0"/>
                <a:cs typeface="Calibri" panose="020F0502020204030204" pitchFamily="34" charset="0"/>
              </a:rPr>
              <a:t>.</a:t>
            </a:r>
          </a:p>
          <a:p>
            <a:pPr marL="342900" indent="-342900">
              <a:spcAft>
                <a:spcPts val="600"/>
              </a:spcAft>
              <a:buFont typeface="Arial" panose="020B0604020202020204" pitchFamily="34" charset="0"/>
              <a:buChar char="•"/>
            </a:pPr>
            <a:r>
              <a:rPr lang="en-US" sz="2000" smtClean="0">
                <a:latin typeface="Calibri" panose="020F0502020204030204" pitchFamily="34" charset="0"/>
                <a:cs typeface="Calibri" panose="020F0502020204030204" pitchFamily="34" charset="0"/>
              </a:rPr>
              <a:t>Tin </a:t>
            </a:r>
            <a:r>
              <a:rPr lang="en-US" sz="2000" dirty="0" err="1">
                <a:latin typeface="Calibri" panose="020F0502020204030204" pitchFamily="34" charset="0"/>
                <a:cs typeface="Calibri" panose="020F0502020204030204" pitchFamily="34" charset="0"/>
              </a:rPr>
              <a:t>tức</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chính</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trị</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thời</a:t>
            </a:r>
            <a:r>
              <a:rPr lang="en-US" sz="2000" dirty="0">
                <a:latin typeface="Calibri" panose="020F0502020204030204" pitchFamily="34" charset="0"/>
                <a:cs typeface="Calibri" panose="020F0502020204030204" pitchFamily="34" charset="0"/>
              </a:rPr>
              <a:t> </a:t>
            </a:r>
            <a:r>
              <a:rPr lang="en-US" sz="2000" err="1">
                <a:latin typeface="Calibri" panose="020F0502020204030204" pitchFamily="34" charset="0"/>
                <a:cs typeface="Calibri" panose="020F0502020204030204" pitchFamily="34" charset="0"/>
              </a:rPr>
              <a:t>sự</a:t>
            </a:r>
            <a:r>
              <a:rPr lang="en-US" sz="2000" smtClean="0">
                <a:latin typeface="Calibri" panose="020F0502020204030204" pitchFamily="34" charset="0"/>
                <a:cs typeface="Calibri" panose="020F0502020204030204" pitchFamily="34" charset="0"/>
              </a:rPr>
              <a:t>.</a:t>
            </a:r>
          </a:p>
          <a:p>
            <a:pPr marL="342900" indent="-342900">
              <a:spcAft>
                <a:spcPts val="600"/>
              </a:spcAft>
              <a:buFont typeface="Arial" panose="020B0604020202020204" pitchFamily="34" charset="0"/>
              <a:buChar char="•"/>
            </a:pPr>
            <a:r>
              <a:rPr lang="en-US" sz="2000" smtClean="0">
                <a:latin typeface="Calibri" panose="020F0502020204030204" pitchFamily="34" charset="0"/>
                <a:cs typeface="Calibri" panose="020F0502020204030204" pitchFamily="34" charset="0"/>
              </a:rPr>
              <a:t>Nội quy, quy chế bệnh viện.</a:t>
            </a:r>
          </a:p>
          <a:p>
            <a:pPr marL="342900" indent="-342900">
              <a:spcAft>
                <a:spcPts val="600"/>
              </a:spcAft>
              <a:buFont typeface="Arial" panose="020B0604020202020204" pitchFamily="34" charset="0"/>
              <a:buChar char="•"/>
            </a:pPr>
            <a:r>
              <a:rPr lang="en-US" sz="2000" smtClean="0">
                <a:latin typeface="Calibri" panose="020F0502020204030204" pitchFamily="34" charset="0"/>
                <a:cs typeface="Calibri" panose="020F0502020204030204" pitchFamily="34" charset="0"/>
              </a:rPr>
              <a:t>Lịch sử hình thành và phát triển bệnh viện.</a:t>
            </a:r>
            <a:endParaRPr lang="en-US" sz="2000" dirty="0" smtClean="0">
              <a:latin typeface="Calibri" panose="020F0502020204030204" pitchFamily="34" charset="0"/>
              <a:cs typeface="Calibri" panose="020F0502020204030204" pitchFamily="34" charset="0"/>
            </a:endParaRPr>
          </a:p>
          <a:p>
            <a:pPr>
              <a:spcAft>
                <a:spcPts val="600"/>
              </a:spcAft>
            </a:pPr>
            <a:endParaRPr lang="en-US" sz="2400" dirty="0"/>
          </a:p>
          <a:p>
            <a:pPr algn="just"/>
            <a:endParaRPr lang="en-US" sz="3600" dirty="0" smtClean="0"/>
          </a:p>
          <a:p>
            <a:pPr algn="just"/>
            <a:r>
              <a:rPr lang="en-US" sz="3600" dirty="0" smtClean="0"/>
              <a:t>         </a:t>
            </a:r>
            <a:endParaRPr lang="en-US" sz="3600" dirty="0"/>
          </a:p>
          <a:p>
            <a:pPr algn="ctr"/>
            <a:endParaRPr lang="en-US" sz="3600" b="1" dirty="0" smtClean="0">
              <a:solidFill>
                <a:srgbClr val="FF0000"/>
              </a:solidFill>
            </a:endParaRPr>
          </a:p>
          <a:p>
            <a:pPr algn="just"/>
            <a:r>
              <a:rPr lang="en-US" sz="2400" dirty="0" smtClean="0"/>
              <a:t>	</a:t>
            </a:r>
            <a:endParaRPr lang="en-US" sz="2400" dirty="0"/>
          </a:p>
          <a:p>
            <a:endParaRPr lang="en-US" sz="2400" dirty="0" smtClean="0"/>
          </a:p>
          <a:p>
            <a:pPr marL="457200" indent="-457200" algn="just">
              <a:lnSpc>
                <a:spcPct val="150000"/>
              </a:lnSpc>
              <a:buAutoNum type="arabicPeriod"/>
            </a:pPr>
            <a:endParaRPr lang="en-US" sz="2400" dirty="0">
              <a:solidFill>
                <a:srgbClr val="0070C0"/>
              </a:solidFill>
            </a:endParaRPr>
          </a:p>
          <a:p>
            <a:pPr algn="ctr">
              <a:lnSpc>
                <a:spcPct val="150000"/>
              </a:lnSpc>
            </a:pPr>
            <a:endParaRPr lang="en-US" sz="2800" dirty="0">
              <a:solidFill>
                <a:schemeClr val="accent1">
                  <a:lumMod val="75000"/>
                </a:schemeClr>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49701" y="333375"/>
            <a:ext cx="2095500" cy="1543050"/>
          </a:xfrm>
          <a:prstGeom prst="rect">
            <a:avLst/>
          </a:prstGeom>
        </p:spPr>
      </p:pic>
    </p:spTree>
    <p:extLst>
      <p:ext uri="{BB962C8B-B14F-4D97-AF65-F5344CB8AC3E}">
        <p14:creationId xmlns:p14="http://schemas.microsoft.com/office/powerpoint/2010/main" val="593645460"/>
      </p:ext>
    </p:extLst>
  </p:cSld>
  <p:clrMapOvr>
    <a:masterClrMapping/>
  </p:clrMapOvr>
  <mc:AlternateContent xmlns:mc="http://schemas.openxmlformats.org/markup-compatibility/2006" xmlns:p14="http://schemas.microsoft.com/office/powerpoint/2010/main">
    <mc:Choice Requires="p14">
      <p:transition p14:dur="10">
        <p:pull/>
      </p:transition>
    </mc:Choice>
    <mc:Fallback xmlns="">
      <p:transition>
        <p:pull/>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smtClean="0">
                <a:solidFill>
                  <a:srgbClr val="FF0000"/>
                </a:solidFill>
              </a:rPr>
              <a:t>                                   TÀI </a:t>
            </a:r>
            <a:r>
              <a:rPr lang="en-US" b="1" dirty="0">
                <a:solidFill>
                  <a:srgbClr val="FF0000"/>
                </a:solidFill>
              </a:rPr>
              <a:t>LIỆU </a:t>
            </a:r>
            <a:r>
              <a:rPr lang="en-US" b="1">
                <a:solidFill>
                  <a:srgbClr val="FF0000"/>
                </a:solidFill>
              </a:rPr>
              <a:t>ÔN </a:t>
            </a:r>
            <a:r>
              <a:rPr lang="en-US" b="1" smtClean="0">
                <a:solidFill>
                  <a:srgbClr val="FF0000"/>
                </a:solidFill>
              </a:rPr>
              <a:t>TẬP</a:t>
            </a:r>
            <a:endParaRPr lang="en-US" sz="2200" dirty="0"/>
          </a:p>
        </p:txBody>
      </p:sp>
      <p:sp>
        <p:nvSpPr>
          <p:cNvPr id="3" name="Content Placeholder 2"/>
          <p:cNvSpPr>
            <a:spLocks noGrp="1"/>
          </p:cNvSpPr>
          <p:nvPr>
            <p:ph idx="1"/>
          </p:nvPr>
        </p:nvSpPr>
        <p:spPr>
          <a:xfrm>
            <a:off x="609600" y="1390745"/>
            <a:ext cx="10972800" cy="4525963"/>
          </a:xfrm>
        </p:spPr>
        <p:txBody>
          <a:bodyPr>
            <a:noAutofit/>
          </a:bodyPr>
          <a:lstStyle/>
          <a:p>
            <a:pPr marL="0" indent="0">
              <a:spcAft>
                <a:spcPts val="600"/>
              </a:spcAft>
              <a:buNone/>
            </a:pPr>
            <a:r>
              <a:rPr lang="en-US" sz="2400" b="1">
                <a:solidFill>
                  <a:srgbClr val="FF0000"/>
                </a:solidFill>
              </a:rPr>
              <a:t>B. Kiến thức chuyên môn nghiệp vụ theo từng vị trí việc làm: 60 điểm</a:t>
            </a:r>
          </a:p>
          <a:p>
            <a:pPr marL="0" indent="0">
              <a:spcAft>
                <a:spcPts val="600"/>
              </a:spcAft>
              <a:buNone/>
            </a:pPr>
            <a:r>
              <a:rPr lang="en-US" sz="2000" b="1">
                <a:solidFill>
                  <a:srgbClr val="0070C0"/>
                </a:solidFill>
              </a:rPr>
              <a:t>1. </a:t>
            </a:r>
            <a:r>
              <a:rPr lang="vi-VN" sz="2000" b="1">
                <a:solidFill>
                  <a:srgbClr val="0070C0"/>
                </a:solidFill>
                <a:latin typeface="Calibri" panose="020F0502020204030204" pitchFamily="34" charset="0"/>
                <a:cs typeface="Calibri" panose="020F0502020204030204" pitchFamily="34" charset="0"/>
              </a:rPr>
              <a:t>Bác sĩ hạng III: </a:t>
            </a:r>
            <a:endParaRPr lang="en-US" sz="2000" b="1">
              <a:solidFill>
                <a:srgbClr val="0070C0"/>
              </a:solidFill>
              <a:latin typeface="Calibri" panose="020F0502020204030204" pitchFamily="34" charset="0"/>
              <a:cs typeface="Calibri" panose="020F0502020204030204" pitchFamily="34" charset="0"/>
            </a:endParaRPr>
          </a:p>
          <a:p>
            <a:pPr algn="just"/>
            <a:r>
              <a:rPr lang="vi-VN" sz="2000" smtClean="0">
                <a:latin typeface="Calibri" panose="020F0502020204030204" pitchFamily="34" charset="0"/>
                <a:cs typeface="Calibri" panose="020F0502020204030204" pitchFamily="34" charset="0"/>
              </a:rPr>
              <a:t>Kiến </a:t>
            </a:r>
            <a:r>
              <a:rPr lang="vi-VN" sz="2000">
                <a:latin typeface="Calibri" panose="020F0502020204030204" pitchFamily="34" charset="0"/>
                <a:cs typeface="Calibri" panose="020F0502020204030204" pitchFamily="34" charset="0"/>
              </a:rPr>
              <a:t>thức chuyên môn, phát đồ điều trị, Quy trình kỹ thuật, tài liệu an toàn người bệnh (Quy trình báo cáo và quản lý sự cố; An toàn phẫu thuật, thủ thuật; Chính sách An toàn phẫu thuật và thủ thuật xâm lấn; Chính sách xác định đúng người bệnh; Quy định dịch vụ khách hàng).</a:t>
            </a:r>
            <a:endParaRPr lang="en-US" sz="2000">
              <a:latin typeface="Calibri" panose="020F0502020204030204" pitchFamily="34" charset="0"/>
              <a:cs typeface="Calibri" panose="020F0502020204030204" pitchFamily="34" charset="0"/>
            </a:endParaRPr>
          </a:p>
          <a:p>
            <a:pPr algn="just"/>
            <a:r>
              <a:rPr lang="vi-VN" sz="2000" smtClean="0">
                <a:latin typeface="Calibri" panose="020F0502020204030204" pitchFamily="34" charset="0"/>
                <a:cs typeface="Calibri" panose="020F0502020204030204" pitchFamily="34" charset="0"/>
              </a:rPr>
              <a:t>Thông </a:t>
            </a:r>
            <a:r>
              <a:rPr lang="vi-VN" sz="2000">
                <a:latin typeface="Calibri" panose="020F0502020204030204" pitchFamily="34" charset="0"/>
                <a:cs typeface="Calibri" panose="020F0502020204030204" pitchFamily="34" charset="0"/>
              </a:rPr>
              <a:t>tư 49/2018/TT-BYT do Bộ Y tế ban hành ngày 28 tháng 12 năm 2018 về việc Hướng dẫn hoạt động xét nghiệm trong khám, chữa bệnh</a:t>
            </a:r>
            <a:endParaRPr lang="en-US" sz="2000">
              <a:latin typeface="Calibri" panose="020F0502020204030204" pitchFamily="34" charset="0"/>
              <a:cs typeface="Calibri" panose="020F0502020204030204" pitchFamily="34" charset="0"/>
            </a:endParaRPr>
          </a:p>
          <a:p>
            <a:pPr algn="just"/>
            <a:r>
              <a:rPr lang="vi-VN" sz="2000">
                <a:latin typeface="Calibri" panose="020F0502020204030204" pitchFamily="34" charset="0"/>
                <a:cs typeface="Calibri" panose="020F0502020204030204" pitchFamily="34" charset="0"/>
              </a:rPr>
              <a:t>Thông tư 01/2013/TT-BYT do Bộ Y tế ban hành ngày ngày 11 tháng 01 năm 2013 về việc Hướng dẫn thực hiện quản lý chất lượng xét nghiệm tại cơ sở khám bệnh, chữa bệnh.</a:t>
            </a:r>
            <a:endParaRPr lang="en-US" sz="2000">
              <a:latin typeface="Calibri" panose="020F0502020204030204" pitchFamily="34" charset="0"/>
              <a:cs typeface="Calibri" panose="020F0502020204030204" pitchFamily="34" charset="0"/>
            </a:endParaRPr>
          </a:p>
          <a:p>
            <a:pPr algn="just"/>
            <a:r>
              <a:rPr lang="en-US" sz="2000">
                <a:latin typeface="Calibri" panose="020F0502020204030204" pitchFamily="34" charset="0"/>
                <a:cs typeface="Calibri" panose="020F0502020204030204" pitchFamily="34" charset="0"/>
              </a:rPr>
              <a:t>Quyết định 3725/QĐ-BYT ngày </a:t>
            </a:r>
            <a:r>
              <a:rPr lang="en-US" sz="2000" smtClean="0">
                <a:latin typeface="Calibri" panose="020F0502020204030204" pitchFamily="34" charset="0"/>
                <a:cs typeface="Calibri" panose="020F0502020204030204" pitchFamily="34" charset="0"/>
              </a:rPr>
              <a:t>16 tháng 08 năm  2017 </a:t>
            </a:r>
            <a:r>
              <a:rPr lang="en-US" sz="2000">
                <a:latin typeface="Calibri" panose="020F0502020204030204" pitchFamily="34" charset="0"/>
                <a:cs typeface="Calibri" panose="020F0502020204030204" pitchFamily="34" charset="0"/>
              </a:rPr>
              <a:t>của Bộ Y tế về việc </a:t>
            </a:r>
            <a:r>
              <a:rPr lang="vi-VN" sz="2000">
                <a:latin typeface="Calibri" panose="020F0502020204030204" pitchFamily="34" charset="0"/>
                <a:cs typeface="Calibri" panose="020F0502020204030204" pitchFamily="34" charset="0"/>
              </a:rPr>
              <a:t>ban hành hướng dẫn triển khai hệ thống thông tin quản lý xét nghiệm tại các cơ sở khám bệnh, chữa bệnh</a:t>
            </a:r>
            <a:r>
              <a:rPr lang="en-US" sz="2000" smtClean="0">
                <a:latin typeface="Calibri" panose="020F0502020204030204" pitchFamily="34" charset="0"/>
                <a:cs typeface="Calibri" panose="020F0502020204030204" pitchFamily="34" charset="0"/>
              </a:rPr>
              <a:t>.</a:t>
            </a:r>
            <a:endParaRPr lang="en-US" sz="2000">
              <a:latin typeface="Calibri" panose="020F0502020204030204" pitchFamily="34" charset="0"/>
              <a:cs typeface="Calibri" panose="020F050202020403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6964" y="341874"/>
            <a:ext cx="1921248" cy="1414737"/>
          </a:xfrm>
          <a:prstGeom prst="rect">
            <a:avLst/>
          </a:prstGeom>
        </p:spPr>
      </p:pic>
    </p:spTree>
    <p:extLst>
      <p:ext uri="{BB962C8B-B14F-4D97-AF65-F5344CB8AC3E}">
        <p14:creationId xmlns:p14="http://schemas.microsoft.com/office/powerpoint/2010/main" val="1637286871"/>
      </p:ext>
    </p:extLst>
  </p:cSld>
  <p:clrMapOvr>
    <a:masterClrMapping/>
  </p:clrMapOvr>
  <mc:AlternateContent xmlns:mc="http://schemas.openxmlformats.org/markup-compatibility/2006" xmlns:p14="http://schemas.microsoft.com/office/powerpoint/2010/main">
    <mc:Choice Requires="p14">
      <p:transition p14:dur="10">
        <p:pull/>
      </p:transition>
    </mc:Choice>
    <mc:Fallback xmlns="">
      <p:transition>
        <p:pull/>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smtClean="0">
                <a:solidFill>
                  <a:srgbClr val="FF0000"/>
                </a:solidFill>
              </a:rPr>
              <a:t>                                   TÀI </a:t>
            </a:r>
            <a:r>
              <a:rPr lang="en-US" b="1" dirty="0">
                <a:solidFill>
                  <a:srgbClr val="FF0000"/>
                </a:solidFill>
              </a:rPr>
              <a:t>LIỆU </a:t>
            </a:r>
            <a:r>
              <a:rPr lang="en-US" b="1">
                <a:solidFill>
                  <a:srgbClr val="FF0000"/>
                </a:solidFill>
              </a:rPr>
              <a:t>ÔN </a:t>
            </a:r>
            <a:r>
              <a:rPr lang="en-US" b="1" smtClean="0">
                <a:solidFill>
                  <a:srgbClr val="FF0000"/>
                </a:solidFill>
              </a:rPr>
              <a:t>TẬP</a:t>
            </a:r>
            <a:endParaRPr lang="en-US" sz="2200" dirty="0"/>
          </a:p>
        </p:txBody>
      </p:sp>
      <p:sp>
        <p:nvSpPr>
          <p:cNvPr id="3" name="Content Placeholder 2"/>
          <p:cNvSpPr>
            <a:spLocks noGrp="1"/>
          </p:cNvSpPr>
          <p:nvPr>
            <p:ph idx="1"/>
          </p:nvPr>
        </p:nvSpPr>
        <p:spPr>
          <a:xfrm>
            <a:off x="609600" y="1390745"/>
            <a:ext cx="10972800" cy="4525963"/>
          </a:xfrm>
        </p:spPr>
        <p:txBody>
          <a:bodyPr>
            <a:noAutofit/>
          </a:bodyPr>
          <a:lstStyle/>
          <a:p>
            <a:pPr marL="0" indent="0">
              <a:spcAft>
                <a:spcPts val="600"/>
              </a:spcAft>
              <a:buNone/>
            </a:pPr>
            <a:r>
              <a:rPr lang="en-US" sz="2400" b="1">
                <a:solidFill>
                  <a:srgbClr val="FF0000"/>
                </a:solidFill>
              </a:rPr>
              <a:t>B. Kiến thức chuyên môn nghiệp vụ theo từng vị trí việc làm: 60 điểm</a:t>
            </a:r>
          </a:p>
          <a:p>
            <a:pPr marL="0" indent="0">
              <a:spcAft>
                <a:spcPts val="600"/>
              </a:spcAft>
              <a:buNone/>
            </a:pPr>
            <a:r>
              <a:rPr lang="en-US" sz="2000" b="1">
                <a:solidFill>
                  <a:srgbClr val="0070C0"/>
                </a:solidFill>
              </a:rPr>
              <a:t>1. </a:t>
            </a:r>
            <a:r>
              <a:rPr lang="vi-VN" sz="2000" b="1">
                <a:solidFill>
                  <a:srgbClr val="0070C0"/>
                </a:solidFill>
                <a:latin typeface="Calibri" panose="020F0502020204030204" pitchFamily="34" charset="0"/>
                <a:cs typeface="Calibri" panose="020F0502020204030204" pitchFamily="34" charset="0"/>
              </a:rPr>
              <a:t>Bác sĩ hạng III: </a:t>
            </a:r>
            <a:r>
              <a:rPr lang="en-US" sz="2000" b="1">
                <a:solidFill>
                  <a:srgbClr val="0070C0"/>
                </a:solidFill>
                <a:latin typeface="Calibri" panose="020F0502020204030204" pitchFamily="34" charset="0"/>
                <a:cs typeface="Calibri" panose="020F0502020204030204" pitchFamily="34" charset="0"/>
              </a:rPr>
              <a:t>(tiếp theo)</a:t>
            </a:r>
            <a:endParaRPr lang="en-US" sz="2400" b="1">
              <a:solidFill>
                <a:srgbClr val="FF0000"/>
              </a:solidFill>
              <a:latin typeface="Calibri" panose="020F0502020204030204" pitchFamily="34" charset="0"/>
              <a:cs typeface="Calibri" panose="020F0502020204030204" pitchFamily="34" charset="0"/>
            </a:endParaRPr>
          </a:p>
          <a:p>
            <a:pPr algn="just"/>
            <a:r>
              <a:rPr lang="vi-VN" sz="2000" smtClean="0">
                <a:latin typeface="Calibri" panose="020F0502020204030204" pitchFamily="34" charset="0"/>
                <a:cs typeface="Calibri" panose="020F0502020204030204" pitchFamily="34" charset="0"/>
              </a:rPr>
              <a:t>Quyết </a:t>
            </a:r>
            <a:r>
              <a:rPr lang="vi-VN" sz="2000">
                <a:latin typeface="Calibri" panose="020F0502020204030204" pitchFamily="34" charset="0"/>
                <a:cs typeface="Calibri" panose="020F0502020204030204" pitchFamily="34" charset="0"/>
              </a:rPr>
              <a:t>định 7034/QĐ-BYT ngày </a:t>
            </a:r>
            <a:r>
              <a:rPr lang="vi-VN" sz="2000" smtClean="0">
                <a:latin typeface="Calibri" panose="020F0502020204030204" pitchFamily="34" charset="0"/>
                <a:cs typeface="Calibri" panose="020F0502020204030204" pitchFamily="34" charset="0"/>
              </a:rPr>
              <a:t>21</a:t>
            </a:r>
            <a:r>
              <a:rPr lang="en-US" sz="2000" smtClean="0">
                <a:latin typeface="Calibri" panose="020F0502020204030204" pitchFamily="34" charset="0"/>
                <a:cs typeface="Calibri" panose="020F0502020204030204" pitchFamily="34" charset="0"/>
              </a:rPr>
              <a:t> tháng </a:t>
            </a:r>
            <a:r>
              <a:rPr lang="vi-VN" sz="2000" smtClean="0">
                <a:latin typeface="Calibri" panose="020F0502020204030204" pitchFamily="34" charset="0"/>
                <a:cs typeface="Calibri" panose="020F0502020204030204" pitchFamily="34" charset="0"/>
              </a:rPr>
              <a:t>11</a:t>
            </a:r>
            <a:r>
              <a:rPr lang="en-US" sz="2000" smtClean="0">
                <a:latin typeface="Calibri" panose="020F0502020204030204" pitchFamily="34" charset="0"/>
                <a:cs typeface="Calibri" panose="020F0502020204030204" pitchFamily="34" charset="0"/>
              </a:rPr>
              <a:t> năm </a:t>
            </a:r>
            <a:r>
              <a:rPr lang="vi-VN" sz="2000" smtClean="0">
                <a:latin typeface="Calibri" panose="020F0502020204030204" pitchFamily="34" charset="0"/>
                <a:cs typeface="Calibri" panose="020F0502020204030204" pitchFamily="34" charset="0"/>
              </a:rPr>
              <a:t>2018 </a:t>
            </a:r>
            <a:r>
              <a:rPr lang="vi-VN" sz="2000">
                <a:latin typeface="Calibri" panose="020F0502020204030204" pitchFamily="34" charset="0"/>
                <a:cs typeface="Calibri" panose="020F0502020204030204" pitchFamily="34" charset="0"/>
              </a:rPr>
              <a:t>của Bộ Y tế về việc ban hành tài liệu Hướng dẫn Quy trình kỹ thuật chuyên ngành Hóa sinh</a:t>
            </a:r>
            <a:r>
              <a:rPr lang="en-US" sz="2000">
                <a:latin typeface="Calibri" panose="020F0502020204030204" pitchFamily="34" charset="0"/>
                <a:cs typeface="Calibri" panose="020F0502020204030204" pitchFamily="34" charset="0"/>
              </a:rPr>
              <a:t>.</a:t>
            </a:r>
          </a:p>
          <a:p>
            <a:pPr algn="just"/>
            <a:r>
              <a:rPr lang="vi-VN" sz="2000">
                <a:latin typeface="Calibri" panose="020F0502020204030204" pitchFamily="34" charset="0"/>
                <a:cs typeface="Calibri" panose="020F0502020204030204" pitchFamily="34" charset="0"/>
              </a:rPr>
              <a:t>Luật Khám bệnh, chữa bệnh số 15/2023/QH15 được Quốc hội thông qua ngày 9/1/2023 thay thế cho Luật Khám bệnh, chữa bệnh số 40/2009 có hiệu lực thi hành từ 1/1/2024</a:t>
            </a:r>
            <a:r>
              <a:rPr lang="en-US" sz="2000">
                <a:latin typeface="Calibri" panose="020F0502020204030204" pitchFamily="34" charset="0"/>
                <a:cs typeface="Calibri" panose="020F0502020204030204" pitchFamily="34" charset="0"/>
              </a:rPr>
              <a:t>.</a:t>
            </a:r>
          </a:p>
          <a:p>
            <a:pPr algn="just"/>
            <a:r>
              <a:rPr lang="vi-VN" sz="2000">
                <a:latin typeface="Calibri" panose="020F0502020204030204" pitchFamily="34" charset="0"/>
                <a:cs typeface="Calibri" panose="020F0502020204030204" pitchFamily="34" charset="0"/>
              </a:rPr>
              <a:t>Luật số 58/2014/QH13 ngày 20 tháng 11 năm 2014 Luật bảo hiểm xã hội</a:t>
            </a:r>
            <a:r>
              <a:rPr lang="en-US" sz="2000">
                <a:latin typeface="Calibri" panose="020F0502020204030204" pitchFamily="34" charset="0"/>
                <a:cs typeface="Calibri" panose="020F0502020204030204" pitchFamily="34" charset="0"/>
              </a:rPr>
              <a:t>.</a:t>
            </a:r>
          </a:p>
          <a:p>
            <a:pPr algn="just"/>
            <a:r>
              <a:rPr lang="vi-VN" sz="2000">
                <a:latin typeface="Calibri" panose="020F0502020204030204" pitchFamily="34" charset="0"/>
                <a:cs typeface="Calibri" panose="020F0502020204030204" pitchFamily="34" charset="0"/>
              </a:rPr>
              <a:t>Các nội quy, quy trình chuyên môn, phác đồ điều trị Nội Nhi, Ngoại Nhi của Bệnh viện Nhi đồng Thánh Phố.</a:t>
            </a:r>
            <a:endParaRPr lang="en-US" sz="2000">
              <a:latin typeface="Calibri" panose="020F0502020204030204" pitchFamily="34" charset="0"/>
              <a:cs typeface="Calibri" panose="020F0502020204030204" pitchFamily="34" charset="0"/>
            </a:endParaRPr>
          </a:p>
          <a:p>
            <a:pPr algn="just"/>
            <a:r>
              <a:rPr lang="vi-VN" sz="2000">
                <a:latin typeface="Calibri" panose="020F0502020204030204" pitchFamily="34" charset="0"/>
                <a:cs typeface="Calibri" panose="020F0502020204030204" pitchFamily="34" charset="0"/>
              </a:rPr>
              <a:t>Một số câu hỏi chuyên môn đáp ứng yêu cầu vị trí việc làm</a:t>
            </a:r>
            <a:r>
              <a:rPr lang="en-US" sz="2000">
                <a:latin typeface="Calibri" panose="020F0502020204030204" pitchFamily="34" charset="0"/>
                <a:cs typeface="Calibri" panose="020F0502020204030204" pitchFamily="34" charset="0"/>
              </a:rPr>
              <a:t>.</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6964" y="341874"/>
            <a:ext cx="1921248" cy="1414737"/>
          </a:xfrm>
          <a:prstGeom prst="rect">
            <a:avLst/>
          </a:prstGeom>
        </p:spPr>
      </p:pic>
    </p:spTree>
    <p:extLst>
      <p:ext uri="{BB962C8B-B14F-4D97-AF65-F5344CB8AC3E}">
        <p14:creationId xmlns:p14="http://schemas.microsoft.com/office/powerpoint/2010/main" val="3925717379"/>
      </p:ext>
    </p:extLst>
  </p:cSld>
  <p:clrMapOvr>
    <a:masterClrMapping/>
  </p:clrMapOvr>
  <mc:AlternateContent xmlns:mc="http://schemas.openxmlformats.org/markup-compatibility/2006" xmlns:p14="http://schemas.microsoft.com/office/powerpoint/2010/main">
    <mc:Choice Requires="p14">
      <p:transition p14:dur="10">
        <p:pull/>
      </p:transition>
    </mc:Choice>
    <mc:Fallback xmlns="">
      <p:transition>
        <p:pull/>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smtClean="0">
                <a:solidFill>
                  <a:srgbClr val="FF0000"/>
                </a:solidFill>
              </a:rPr>
              <a:t>                                   TÀI </a:t>
            </a:r>
            <a:r>
              <a:rPr lang="en-US" b="1" dirty="0">
                <a:solidFill>
                  <a:srgbClr val="FF0000"/>
                </a:solidFill>
              </a:rPr>
              <a:t>LIỆU </a:t>
            </a:r>
            <a:r>
              <a:rPr lang="en-US" b="1">
                <a:solidFill>
                  <a:srgbClr val="FF0000"/>
                </a:solidFill>
              </a:rPr>
              <a:t>ÔN </a:t>
            </a:r>
            <a:r>
              <a:rPr lang="en-US" b="1" smtClean="0">
                <a:solidFill>
                  <a:srgbClr val="FF0000"/>
                </a:solidFill>
              </a:rPr>
              <a:t>TẬP</a:t>
            </a:r>
            <a:endParaRPr lang="en-US" sz="2200" dirty="0"/>
          </a:p>
        </p:txBody>
      </p:sp>
      <p:sp>
        <p:nvSpPr>
          <p:cNvPr id="3" name="Content Placeholder 2"/>
          <p:cNvSpPr>
            <a:spLocks noGrp="1"/>
          </p:cNvSpPr>
          <p:nvPr>
            <p:ph idx="1"/>
          </p:nvPr>
        </p:nvSpPr>
        <p:spPr>
          <a:xfrm>
            <a:off x="609600" y="1390745"/>
            <a:ext cx="10972800" cy="4525963"/>
          </a:xfrm>
        </p:spPr>
        <p:txBody>
          <a:bodyPr>
            <a:noAutofit/>
          </a:bodyPr>
          <a:lstStyle/>
          <a:p>
            <a:pPr marL="0" indent="0">
              <a:spcAft>
                <a:spcPts val="600"/>
              </a:spcAft>
              <a:buNone/>
            </a:pPr>
            <a:r>
              <a:rPr lang="en-US" sz="2400" b="1">
                <a:solidFill>
                  <a:srgbClr val="FF0000"/>
                </a:solidFill>
              </a:rPr>
              <a:t>B. Kiến thức chuyên môn nghiệp vụ theo từng vị trí việc làm: 60 điểm</a:t>
            </a:r>
          </a:p>
          <a:p>
            <a:pPr marL="0" indent="0">
              <a:spcAft>
                <a:spcPts val="600"/>
              </a:spcAft>
              <a:buNone/>
            </a:pPr>
            <a:r>
              <a:rPr lang="en-US" sz="2000" b="1">
                <a:solidFill>
                  <a:srgbClr val="0070C0"/>
                </a:solidFill>
              </a:rPr>
              <a:t>2. </a:t>
            </a:r>
            <a:r>
              <a:rPr lang="vi-VN" sz="2000" b="1">
                <a:solidFill>
                  <a:srgbClr val="0070C0"/>
                </a:solidFill>
                <a:latin typeface="Calibri" panose="020F0502020204030204" pitchFamily="34" charset="0"/>
                <a:cs typeface="Calibri" panose="020F0502020204030204" pitchFamily="34" charset="0"/>
              </a:rPr>
              <a:t>Điều dưỡng chăm sóc (hạng III, hạng IV): </a:t>
            </a:r>
            <a:endParaRPr lang="en-US" sz="2000" b="1">
              <a:solidFill>
                <a:srgbClr val="0070C0"/>
              </a:solidFill>
              <a:latin typeface="Calibri" panose="020F0502020204030204" pitchFamily="34" charset="0"/>
              <a:cs typeface="Calibri" panose="020F0502020204030204" pitchFamily="34" charset="0"/>
            </a:endParaRPr>
          </a:p>
          <a:p>
            <a:pPr algn="just"/>
            <a:r>
              <a:rPr lang="vi-VN" sz="2000">
                <a:latin typeface="Calibri" panose="020F0502020204030204" pitchFamily="34" charset="0"/>
                <a:cs typeface="Calibri" panose="020F0502020204030204" pitchFamily="34" charset="0"/>
              </a:rPr>
              <a:t>Quy trình kỹ thuật Điều dưỡng nhi khoa, chăm sóc điều dưỡng bệnh lý thường gặp theo chuyên khoa (</a:t>
            </a:r>
            <a:r>
              <a:rPr lang="en-US" sz="2000">
                <a:latin typeface="Calibri" panose="020F0502020204030204" pitchFamily="34" charset="0"/>
                <a:cs typeface="Calibri" panose="020F0502020204030204" pitchFamily="34" charset="0"/>
              </a:rPr>
              <a:t>Tài liệu chăm sóc một số bệnh thường gặp ở trẻ em tại Bệnh viện Nhi Đ</a:t>
            </a:r>
            <a:r>
              <a:rPr lang="en-US" sz="2000" smtClean="0">
                <a:latin typeface="Calibri" panose="020F0502020204030204" pitchFamily="34" charset="0"/>
                <a:cs typeface="Calibri" panose="020F0502020204030204" pitchFamily="34" charset="0"/>
              </a:rPr>
              <a:t>ồng Thành Phố</a:t>
            </a:r>
            <a:r>
              <a:rPr lang="en-US" sz="2000">
                <a:latin typeface="Calibri" panose="020F0502020204030204" pitchFamily="34" charset="0"/>
                <a:cs typeface="Calibri" panose="020F0502020204030204" pitchFamily="34" charset="0"/>
              </a:rPr>
              <a:t>)</a:t>
            </a:r>
          </a:p>
          <a:p>
            <a:pPr algn="just"/>
            <a:r>
              <a:rPr lang="vi-VN" sz="2000" smtClean="0">
                <a:latin typeface="Calibri" panose="020F0502020204030204" pitchFamily="34" charset="0"/>
                <a:cs typeface="Calibri" panose="020F0502020204030204" pitchFamily="34" charset="0"/>
              </a:rPr>
              <a:t>Kỹ </a:t>
            </a:r>
            <a:r>
              <a:rPr lang="vi-VN" sz="2000">
                <a:latin typeface="Calibri" panose="020F0502020204030204" pitchFamily="34" charset="0"/>
                <a:cs typeface="Calibri" panose="020F0502020204030204" pitchFamily="34" charset="0"/>
              </a:rPr>
              <a:t>thuật Điều dưỡng nhi khoa bệnh viện Nhi đồng Thành phố, nhà xuất bản y học năm 2018.</a:t>
            </a:r>
            <a:endParaRPr lang="en-US" sz="2000">
              <a:latin typeface="Calibri" panose="020F0502020204030204" pitchFamily="34" charset="0"/>
              <a:cs typeface="Calibri" panose="020F0502020204030204" pitchFamily="34" charset="0"/>
            </a:endParaRPr>
          </a:p>
          <a:p>
            <a:pPr algn="just"/>
            <a:r>
              <a:rPr lang="vi-VN" sz="2000" smtClean="0">
                <a:latin typeface="Calibri" panose="020F0502020204030204" pitchFamily="34" charset="0"/>
                <a:cs typeface="Calibri" panose="020F0502020204030204" pitchFamily="34" charset="0"/>
              </a:rPr>
              <a:t>Bộ </a:t>
            </a:r>
            <a:r>
              <a:rPr lang="vi-VN" sz="2000">
                <a:latin typeface="Calibri" panose="020F0502020204030204" pitchFamily="34" charset="0"/>
                <a:cs typeface="Calibri" panose="020F0502020204030204" pitchFamily="34" charset="0"/>
              </a:rPr>
              <a:t>Y tế (2016): Tài liệu Hướng dẫn Quy trình kỹ thuật Nhi khoa ban hành kèm theo Quyết định số 4825/QĐ-BYT</a:t>
            </a:r>
            <a:r>
              <a:rPr lang="en-US" sz="2000">
                <a:latin typeface="Calibri" panose="020F0502020204030204" pitchFamily="34" charset="0"/>
                <a:cs typeface="Calibri" panose="020F0502020204030204" pitchFamily="34" charset="0"/>
              </a:rPr>
              <a:t> ngày </a:t>
            </a:r>
            <a:r>
              <a:rPr lang="en-US" sz="2000" smtClean="0">
                <a:latin typeface="Calibri" panose="020F0502020204030204" pitchFamily="34" charset="0"/>
                <a:cs typeface="Calibri" panose="020F0502020204030204" pitchFamily="34" charset="0"/>
              </a:rPr>
              <a:t>07 tháng 09 năm 2016</a:t>
            </a:r>
            <a:r>
              <a:rPr lang="vi-VN" sz="2000" smtClean="0">
                <a:latin typeface="Calibri" panose="020F0502020204030204" pitchFamily="34" charset="0"/>
                <a:cs typeface="Calibri" panose="020F0502020204030204" pitchFamily="34" charset="0"/>
              </a:rPr>
              <a:t> </a:t>
            </a:r>
            <a:r>
              <a:rPr lang="vi-VN" sz="2000">
                <a:latin typeface="Calibri" panose="020F0502020204030204" pitchFamily="34" charset="0"/>
                <a:cs typeface="Calibri" panose="020F0502020204030204" pitchFamily="34" charset="0"/>
              </a:rPr>
              <a:t>của Bộ Y tế;</a:t>
            </a:r>
            <a:endParaRPr lang="en-US" sz="2000">
              <a:latin typeface="Calibri" panose="020F0502020204030204" pitchFamily="34" charset="0"/>
              <a:cs typeface="Calibri" panose="020F0502020204030204" pitchFamily="34" charset="0"/>
            </a:endParaRPr>
          </a:p>
          <a:p>
            <a:pPr algn="just"/>
            <a:r>
              <a:rPr lang="vi-VN" sz="2000">
                <a:latin typeface="Calibri" panose="020F0502020204030204" pitchFamily="34" charset="0"/>
                <a:cs typeface="Calibri" panose="020F0502020204030204" pitchFamily="34" charset="0"/>
              </a:rPr>
              <a:t>Thông tư số 26/2013/TT-BYT ngày </a:t>
            </a:r>
            <a:r>
              <a:rPr lang="vi-VN" sz="2000" smtClean="0">
                <a:latin typeface="Calibri" panose="020F0502020204030204" pitchFamily="34" charset="0"/>
                <a:cs typeface="Calibri" panose="020F0502020204030204" pitchFamily="34" charset="0"/>
              </a:rPr>
              <a:t>16</a:t>
            </a:r>
            <a:r>
              <a:rPr lang="en-US" sz="2000" smtClean="0">
                <a:latin typeface="Calibri" panose="020F0502020204030204" pitchFamily="34" charset="0"/>
                <a:cs typeface="Calibri" panose="020F0502020204030204" pitchFamily="34" charset="0"/>
              </a:rPr>
              <a:t> tháng </a:t>
            </a:r>
            <a:r>
              <a:rPr lang="vi-VN" sz="2000" smtClean="0">
                <a:latin typeface="Calibri" panose="020F0502020204030204" pitchFamily="34" charset="0"/>
                <a:cs typeface="Calibri" panose="020F0502020204030204" pitchFamily="34" charset="0"/>
              </a:rPr>
              <a:t>9</a:t>
            </a:r>
            <a:r>
              <a:rPr lang="en-US" sz="2000" smtClean="0">
                <a:latin typeface="Calibri" panose="020F0502020204030204" pitchFamily="34" charset="0"/>
                <a:cs typeface="Calibri" panose="020F0502020204030204" pitchFamily="34" charset="0"/>
              </a:rPr>
              <a:t> năm </a:t>
            </a:r>
            <a:r>
              <a:rPr lang="vi-VN" sz="2000" smtClean="0">
                <a:latin typeface="Calibri" panose="020F0502020204030204" pitchFamily="34" charset="0"/>
                <a:cs typeface="Calibri" panose="020F0502020204030204" pitchFamily="34" charset="0"/>
              </a:rPr>
              <a:t>2013</a:t>
            </a:r>
            <a:r>
              <a:rPr lang="vi-VN" sz="2000">
                <a:latin typeface="Calibri" panose="020F0502020204030204" pitchFamily="34" charset="0"/>
                <a:cs typeface="Calibri" panose="020F0502020204030204" pitchFamily="34" charset="0"/>
              </a:rPr>
              <a:t>: Hướng dẫn hoạt động truyền máu</a:t>
            </a:r>
            <a:r>
              <a:rPr lang="en-US" sz="2000">
                <a:latin typeface="Calibri" panose="020F0502020204030204" pitchFamily="34" charset="0"/>
                <a:cs typeface="Calibri" panose="020F0502020204030204" pitchFamily="34" charset="0"/>
              </a:rPr>
              <a:t>.</a:t>
            </a:r>
          </a:p>
          <a:p>
            <a:pPr algn="just"/>
            <a:r>
              <a:rPr lang="vi-VN" sz="2000">
                <a:latin typeface="Calibri" panose="020F0502020204030204" pitchFamily="34" charset="0"/>
                <a:cs typeface="Calibri" panose="020F0502020204030204" pitchFamily="34" charset="0"/>
              </a:rPr>
              <a:t>Thông tư 31/2021/TT-BYT ngày </a:t>
            </a:r>
            <a:r>
              <a:rPr lang="vi-VN" sz="2000" smtClean="0">
                <a:latin typeface="Calibri" panose="020F0502020204030204" pitchFamily="34" charset="0"/>
                <a:cs typeface="Calibri" panose="020F0502020204030204" pitchFamily="34" charset="0"/>
              </a:rPr>
              <a:t>28</a:t>
            </a:r>
            <a:r>
              <a:rPr lang="en-US" sz="2000" smtClean="0">
                <a:latin typeface="Calibri" panose="020F0502020204030204" pitchFamily="34" charset="0"/>
                <a:cs typeface="Calibri" panose="020F0502020204030204" pitchFamily="34" charset="0"/>
              </a:rPr>
              <a:t> tháng </a:t>
            </a:r>
            <a:r>
              <a:rPr lang="vi-VN" sz="2000" smtClean="0">
                <a:latin typeface="Calibri" panose="020F0502020204030204" pitchFamily="34" charset="0"/>
                <a:cs typeface="Calibri" panose="020F0502020204030204" pitchFamily="34" charset="0"/>
              </a:rPr>
              <a:t>12</a:t>
            </a:r>
            <a:r>
              <a:rPr lang="en-US" sz="2000" smtClean="0">
                <a:latin typeface="Calibri" panose="020F0502020204030204" pitchFamily="34" charset="0"/>
                <a:cs typeface="Calibri" panose="020F0502020204030204" pitchFamily="34" charset="0"/>
              </a:rPr>
              <a:t> năm </a:t>
            </a:r>
            <a:r>
              <a:rPr lang="vi-VN" sz="2000" smtClean="0">
                <a:latin typeface="Calibri" panose="020F0502020204030204" pitchFamily="34" charset="0"/>
                <a:cs typeface="Calibri" panose="020F0502020204030204" pitchFamily="34" charset="0"/>
              </a:rPr>
              <a:t>2021 </a:t>
            </a:r>
            <a:r>
              <a:rPr lang="vi-VN" sz="2000">
                <a:latin typeface="Calibri" panose="020F0502020204030204" pitchFamily="34" charset="0"/>
                <a:cs typeface="Calibri" panose="020F0502020204030204" pitchFamily="34" charset="0"/>
              </a:rPr>
              <a:t>của Bộ Y tế về quy định hoạt động điều dưỡng trong bệnh viện, thay thể Thông tư này thay thế Thông tư số 07/2011/TT-BYT về hướng dẫn công tác điều dưỡng về chăm sóc người bệnh trong bệnh viện, hiệu lực thi hành </a:t>
            </a:r>
            <a:r>
              <a:rPr lang="vi-VN" sz="2000" smtClean="0">
                <a:latin typeface="Calibri" panose="020F0502020204030204" pitchFamily="34" charset="0"/>
                <a:cs typeface="Calibri" panose="020F0502020204030204" pitchFamily="34" charset="0"/>
              </a:rPr>
              <a:t>27</a:t>
            </a:r>
            <a:r>
              <a:rPr lang="en-US" sz="2000" smtClean="0">
                <a:latin typeface="Calibri" panose="020F0502020204030204" pitchFamily="34" charset="0"/>
                <a:cs typeface="Calibri" panose="020F0502020204030204" pitchFamily="34" charset="0"/>
              </a:rPr>
              <a:t> tháng </a:t>
            </a:r>
            <a:r>
              <a:rPr lang="vi-VN" sz="2000" smtClean="0">
                <a:latin typeface="Calibri" panose="020F0502020204030204" pitchFamily="34" charset="0"/>
                <a:cs typeface="Calibri" panose="020F0502020204030204" pitchFamily="34" charset="0"/>
              </a:rPr>
              <a:t>02</a:t>
            </a:r>
            <a:r>
              <a:rPr lang="en-US" sz="2000" smtClean="0">
                <a:latin typeface="Calibri" panose="020F0502020204030204" pitchFamily="34" charset="0"/>
                <a:cs typeface="Calibri" panose="020F0502020204030204" pitchFamily="34" charset="0"/>
              </a:rPr>
              <a:t> năm </a:t>
            </a:r>
            <a:r>
              <a:rPr lang="vi-VN" sz="2000" smtClean="0">
                <a:latin typeface="Calibri" panose="020F0502020204030204" pitchFamily="34" charset="0"/>
                <a:cs typeface="Calibri" panose="020F0502020204030204" pitchFamily="34" charset="0"/>
              </a:rPr>
              <a:t>2022</a:t>
            </a:r>
            <a:r>
              <a:rPr lang="vi-VN" sz="2000">
                <a:latin typeface="Calibri" panose="020F0502020204030204" pitchFamily="34" charset="0"/>
                <a:cs typeface="Calibri" panose="020F0502020204030204" pitchFamily="34" charset="0"/>
              </a:rPr>
              <a:t>.</a:t>
            </a:r>
            <a:endParaRPr lang="en-US" sz="2000">
              <a:latin typeface="Calibri" panose="020F0502020204030204" pitchFamily="34" charset="0"/>
              <a:cs typeface="Calibri" panose="020F0502020204030204" pitchFamily="34" charset="0"/>
            </a:endParaRPr>
          </a:p>
          <a:p>
            <a:pPr algn="just"/>
            <a:r>
              <a:rPr lang="vi-VN" sz="2000">
                <a:latin typeface="Calibri" panose="020F0502020204030204" pitchFamily="34" charset="0"/>
                <a:cs typeface="Calibri" panose="020F0502020204030204" pitchFamily="34" charset="0"/>
              </a:rPr>
              <a:t>Một số câu hỏi chuyên môn đáp ứng yêu cầu vị trí việc làm</a:t>
            </a:r>
            <a:r>
              <a:rPr lang="en-US" sz="2000">
                <a:latin typeface="Calibri" panose="020F0502020204030204" pitchFamily="34" charset="0"/>
                <a:cs typeface="Calibri" panose="020F0502020204030204" pitchFamily="34" charset="0"/>
              </a:rPr>
              <a:t>.</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6964" y="341874"/>
            <a:ext cx="1921248" cy="1414737"/>
          </a:xfrm>
          <a:prstGeom prst="rect">
            <a:avLst/>
          </a:prstGeom>
        </p:spPr>
      </p:pic>
    </p:spTree>
    <p:extLst>
      <p:ext uri="{BB962C8B-B14F-4D97-AF65-F5344CB8AC3E}">
        <p14:creationId xmlns:p14="http://schemas.microsoft.com/office/powerpoint/2010/main" val="501590520"/>
      </p:ext>
    </p:extLst>
  </p:cSld>
  <p:clrMapOvr>
    <a:masterClrMapping/>
  </p:clrMapOvr>
  <mc:AlternateContent xmlns:mc="http://schemas.openxmlformats.org/markup-compatibility/2006" xmlns:p14="http://schemas.microsoft.com/office/powerpoint/2010/main">
    <mc:Choice Requires="p14">
      <p:transition p14:dur="10">
        <p:pull/>
      </p:transition>
    </mc:Choice>
    <mc:Fallback xmlns="">
      <p:transition>
        <p:pull/>
      </p:transition>
    </mc:Fallback>
  </mc:AlternateContent>
  <p:timing>
    <p:tnLst>
      <p:par>
        <p:cTn id="1" dur="indefinite" restart="never" nodeType="tmRoot"/>
      </p:par>
    </p:tnLst>
  </p:timing>
</p:sld>
</file>

<file path=ppt/theme/theme1.xml><?xml version="1.0" encoding="utf-8"?>
<a:theme xmlns:a="http://schemas.openxmlformats.org/drawingml/2006/main" name="Theme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heme1" id="{E71D0A64-096E-4302-A11B-A6C161541F73}" vid="{53F3C4A3-8CF7-4924-A2BC-9A90A9D7771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6527</TotalTime>
  <Words>4031</Words>
  <Application>Microsoft Office PowerPoint</Application>
  <PresentationFormat>Widescreen</PresentationFormat>
  <Paragraphs>225</Paragraphs>
  <Slides>26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Arial</vt:lpstr>
      <vt:lpstr>Calibri</vt:lpstr>
      <vt:lpstr>Times New Roman</vt:lpstr>
      <vt:lpstr>Theme1</vt:lpstr>
      <vt:lpstr>PowerPoint Presentation</vt:lpstr>
      <vt:lpstr>PowerPoint Presentation</vt:lpstr>
      <vt:lpstr>PowerPoint Presentation</vt:lpstr>
      <vt:lpstr>PowerPoint Presentation</vt:lpstr>
      <vt:lpstr>PowerPoint Presentation</vt:lpstr>
      <vt:lpstr>PowerPoint Presentation</vt:lpstr>
      <vt:lpstr>                                   TÀI LIỆU ÔN TẬP</vt:lpstr>
      <vt:lpstr>                                   TÀI LIỆU ÔN TẬP</vt:lpstr>
      <vt:lpstr>                                   TÀI LIỆU ÔN TẬP</vt:lpstr>
      <vt:lpstr>                                   TÀI LIỆU ÔN TẬP</vt:lpstr>
      <vt:lpstr>                                   TÀI LIỆU ÔN TẬP</vt:lpstr>
      <vt:lpstr>                                   TÀI LIỆU ÔN TẬP</vt:lpstr>
      <vt:lpstr>                                   TÀI LIỆU ÔN TẬP</vt:lpstr>
      <vt:lpstr>                                   TÀI LIỆU ÔN TẬP</vt:lpstr>
      <vt:lpstr>                                   TÀI LIỆU ÔN TẬP</vt:lpstr>
      <vt:lpstr>                                   TÀI LIỆU ÔN TẬP</vt:lpstr>
      <vt:lpstr>                                   TÀI LIỆU ÔN TẬP</vt:lpstr>
      <vt:lpstr>                                   TÀI LIỆU ÔN TẬP</vt:lpstr>
      <vt:lpstr>                                   TÀI LIỆU ÔN TẬP</vt:lpstr>
      <vt:lpstr>                                   TÀI LIỆU ÔN TẬP</vt:lpstr>
      <vt:lpstr>                                   TÀI LIỆU ÔN TẬP</vt:lpstr>
      <vt:lpstr>                                   TÀI LIỆU ÔN TẬP</vt:lpstr>
      <vt:lpstr>                                   TÀI LIỆU ÔN TẬP</vt:lpstr>
      <vt:lpstr>                                   TÀI LIỆU ÔN TẬP</vt:lpstr>
      <vt:lpstr>                                   TÀI LIỆU ÔN TẬP</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BÁO CÁO HOẠT ĐỘNG  BAN ĐÀO TẠO VÀ PHÁT TRIỂN</dc:title>
  <dc:creator>Binh Ho</dc:creator>
  <cp:lastModifiedBy>BVND-HCM</cp:lastModifiedBy>
  <cp:revision>287</cp:revision>
  <cp:lastPrinted>2024-12-10T06:57:49Z</cp:lastPrinted>
  <dcterms:created xsi:type="dcterms:W3CDTF">2017-03-31T06:40:34Z</dcterms:created>
  <dcterms:modified xsi:type="dcterms:W3CDTF">2024-12-11T02:39:37Z</dcterms:modified>
</cp:coreProperties>
</file>