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71" r:id="rId2"/>
    <p:sldId id="353" r:id="rId3"/>
    <p:sldId id="343" r:id="rId4"/>
    <p:sldId id="354" r:id="rId5"/>
    <p:sldId id="365" r:id="rId6"/>
    <p:sldId id="355" r:id="rId7"/>
    <p:sldId id="356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20" r:id="rId20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21075DA-5A86-4134-9D84-8369D51AD520}">
          <p14:sldIdLst>
            <p14:sldId id="271"/>
            <p14:sldId id="353"/>
            <p14:sldId id="343"/>
            <p14:sldId id="354"/>
            <p14:sldId id="365"/>
            <p14:sldId id="355"/>
            <p14:sldId id="356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20"/>
          </p14:sldIdLst>
        </p14:section>
        <p14:section name="Untitled Section" id="{A3AD2EDD-1E34-42E9-B964-AB9A860AC57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50" autoAdjust="0"/>
    <p:restoredTop sz="94434" autoAdjust="0"/>
  </p:normalViewPr>
  <p:slideViewPr>
    <p:cSldViewPr snapToGrid="0" snapToObjects="1">
      <p:cViewPr varScale="1">
        <p:scale>
          <a:sx n="74" d="100"/>
          <a:sy n="74" d="100"/>
        </p:scale>
        <p:origin x="32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B310F-C587-4FDE-8ED7-28AF0FD2696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CDCF0B6-5493-40C5-BA60-805CBD2E2718}">
      <dgm:prSet phldrT="[Text]" custT="1"/>
      <dgm:spPr/>
      <dgm:t>
        <a:bodyPr/>
        <a:lstStyle/>
        <a:p>
          <a:r>
            <a:rPr lang="en-US" sz="3200" b="1" smtClean="0">
              <a:solidFill>
                <a:schemeClr val="bg1"/>
              </a:solidFill>
            </a:rPr>
            <a:t>       BỆNH VIỆN NHI ĐỒNG THÀNH PHỐ </a:t>
          </a:r>
        </a:p>
        <a:p>
          <a:r>
            <a:rPr lang="en-US" sz="4400" b="1" smtClean="0">
              <a:solidFill>
                <a:schemeClr val="bg1"/>
              </a:solidFill>
            </a:rPr>
            <a:t>      CHÀO ĐÓN CÁC BẠN!</a:t>
          </a:r>
          <a:endParaRPr lang="en-US" sz="4400">
            <a:solidFill>
              <a:schemeClr val="bg1"/>
            </a:solidFill>
          </a:endParaRPr>
        </a:p>
      </dgm:t>
    </dgm:pt>
    <dgm:pt modelId="{E5CD30D5-F263-4B3C-9A53-262787961821}" type="parTrans" cxnId="{06873BDA-FF24-4B37-BC08-446566BF694E}">
      <dgm:prSet/>
      <dgm:spPr/>
      <dgm:t>
        <a:bodyPr/>
        <a:lstStyle/>
        <a:p>
          <a:endParaRPr lang="en-US"/>
        </a:p>
      </dgm:t>
    </dgm:pt>
    <dgm:pt modelId="{54479735-1BD7-4145-B43F-6615C91DE408}" type="sibTrans" cxnId="{06873BDA-FF24-4B37-BC08-446566BF694E}">
      <dgm:prSet/>
      <dgm:spPr/>
      <dgm:t>
        <a:bodyPr/>
        <a:lstStyle/>
        <a:p>
          <a:endParaRPr lang="en-US"/>
        </a:p>
      </dgm:t>
    </dgm:pt>
    <dgm:pt modelId="{DD8AE71C-7561-46D7-8ED5-9B2A8418B273}" type="pres">
      <dgm:prSet presAssocID="{F91B310F-C587-4FDE-8ED7-28AF0FD26960}" presName="linearFlow" presStyleCnt="0">
        <dgm:presLayoutVars>
          <dgm:dir/>
          <dgm:resizeHandles val="exact"/>
        </dgm:presLayoutVars>
      </dgm:prSet>
      <dgm:spPr/>
    </dgm:pt>
    <dgm:pt modelId="{17A7917A-82D4-422F-A404-D5023C843B69}" type="pres">
      <dgm:prSet presAssocID="{9CDCF0B6-5493-40C5-BA60-805CBD2E2718}" presName="composite" presStyleCnt="0"/>
      <dgm:spPr/>
    </dgm:pt>
    <dgm:pt modelId="{5642975A-8C0D-4A86-B133-DD0393B40226}" type="pres">
      <dgm:prSet presAssocID="{9CDCF0B6-5493-40C5-BA60-805CBD2E2718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1681752D-81E3-4C61-B8E8-A59FF49C8429}" type="pres">
      <dgm:prSet presAssocID="{9CDCF0B6-5493-40C5-BA60-805CBD2E2718}" presName="txShp" presStyleLbl="node1" presStyleIdx="0" presStyleCnt="1" custScaleX="131428" custScaleY="84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B3BC39-09BC-4B3B-BDC2-BBD3008FA303}" type="presOf" srcId="{9CDCF0B6-5493-40C5-BA60-805CBD2E2718}" destId="{1681752D-81E3-4C61-B8E8-A59FF49C8429}" srcOrd="0" destOrd="0" presId="urn:microsoft.com/office/officeart/2005/8/layout/vList3"/>
    <dgm:cxn modelId="{D779442A-263A-4FA0-B2DC-215A9A825836}" type="presOf" srcId="{F91B310F-C587-4FDE-8ED7-28AF0FD26960}" destId="{DD8AE71C-7561-46D7-8ED5-9B2A8418B273}" srcOrd="0" destOrd="0" presId="urn:microsoft.com/office/officeart/2005/8/layout/vList3"/>
    <dgm:cxn modelId="{06873BDA-FF24-4B37-BC08-446566BF694E}" srcId="{F91B310F-C587-4FDE-8ED7-28AF0FD26960}" destId="{9CDCF0B6-5493-40C5-BA60-805CBD2E2718}" srcOrd="0" destOrd="0" parTransId="{E5CD30D5-F263-4B3C-9A53-262787961821}" sibTransId="{54479735-1BD7-4145-B43F-6615C91DE408}"/>
    <dgm:cxn modelId="{329B281B-F00D-4655-9815-39E52E1102E0}" type="presParOf" srcId="{DD8AE71C-7561-46D7-8ED5-9B2A8418B273}" destId="{17A7917A-82D4-422F-A404-D5023C843B69}" srcOrd="0" destOrd="0" presId="urn:microsoft.com/office/officeart/2005/8/layout/vList3"/>
    <dgm:cxn modelId="{9D144417-18CC-40B7-8372-642282B004D4}" type="presParOf" srcId="{17A7917A-82D4-422F-A404-D5023C843B69}" destId="{5642975A-8C0D-4A86-B133-DD0393B40226}" srcOrd="0" destOrd="0" presId="urn:microsoft.com/office/officeart/2005/8/layout/vList3"/>
    <dgm:cxn modelId="{2895B934-3A42-4731-A6EF-824BFC1415BD}" type="presParOf" srcId="{17A7917A-82D4-422F-A404-D5023C843B69}" destId="{1681752D-81E3-4C61-B8E8-A59FF49C842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060046-38C4-496E-B9F8-6BD706C4F547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69E46B-C392-4322-BC67-8A0EB6C7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65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B2FDF4-3186-FB4D-9270-B0FABEEE5F2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BE4866-F66D-C443-B5D9-9C3E400D2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04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E4866-F66D-C443-B5D9-9C3E400D29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40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E4866-F66D-C443-B5D9-9C3E400D29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68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E4866-F66D-C443-B5D9-9C3E400D29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6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E4866-F66D-C443-B5D9-9C3E400D29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75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E4866-F66D-C443-B5D9-9C3E400D29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90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E4866-F66D-C443-B5D9-9C3E400D29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67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E4866-F66D-C443-B5D9-9C3E400D29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3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8438-584D-4A48-A1F6-B05F7381A4BD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6482-0A5F-4A47-9685-BAB4B6C0CDB1}" type="slidenum">
              <a:rPr lang="en-US" smtClean="0"/>
              <a:t>‹#›</a:t>
            </a:fld>
            <a:endParaRPr lang="en-US"/>
          </a:p>
        </p:txBody>
      </p:sp>
      <p:pic>
        <p:nvPicPr>
          <p:cNvPr id="2051" name="Picture 3" descr="C:\Users\Admin.Admin-PC\Desktop\00-01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63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8438-584D-4A48-A1F6-B05F7381A4BD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6482-0A5F-4A47-9685-BAB4B6C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9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8438-584D-4A48-A1F6-B05F7381A4BD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6482-0A5F-4A47-9685-BAB4B6C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4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8438-584D-4A48-A1F6-B05F7381A4BD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6482-0A5F-4A47-9685-BAB4B6C0CDB1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 descr="C:\Users\Admin.Admin-PC\Desktop\11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26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8438-584D-4A48-A1F6-B05F7381A4BD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6482-0A5F-4A47-9685-BAB4B6C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4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8438-584D-4A48-A1F6-B05F7381A4BD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6482-0A5F-4A47-9685-BAB4B6C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2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8438-584D-4A48-A1F6-B05F7381A4BD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6482-0A5F-4A47-9685-BAB4B6C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4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8438-584D-4A48-A1F6-B05F7381A4BD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6482-0A5F-4A47-9685-BAB4B6C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1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8438-584D-4A48-A1F6-B05F7381A4BD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6482-0A5F-4A47-9685-BAB4B6C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9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8438-584D-4A48-A1F6-B05F7381A4BD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6482-0A5F-4A47-9685-BAB4B6C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2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8438-584D-4A48-A1F6-B05F7381A4BD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6482-0A5F-4A47-9685-BAB4B6C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A8438-584D-4A48-A1F6-B05F7381A4BD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6482-0A5F-4A47-9685-BAB4B6C0CD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600" y="1857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75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huvienphapluat.vn/van-ban/Bao-hiem/Quyet-dinh-4434-QD-BYT-2018-dinh-chinh-15-2018-TT-BYT-gia-dich-vu-kham-chua-benh-bao-hiem-387506.aspx" TargetMode="External"/><Relationship Id="rId2" Type="http://schemas.openxmlformats.org/officeDocument/2006/relationships/hyperlink" Target="https://thuvienphapluat.vn/van-ban/Thuong-mai/Thong-tu-64-2013-TT-BTC-huong-dan-Nghi-dinh-51-2010-ND-CP-hoa-don-hang-hoa-190411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thuvienphapluat.vn/van-ban/Thuong-mai/Thong-tu-64-2013-TT-BTC-huong-dan-Nghi-dinh-51-2010-ND-CP-hoa-don-hang-hoa-190411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thuvienphapluat.vn/van-ban/Bao-hiem/Quyet-dinh-4434-QD-BYT-2018-dinh-chinh-15-2018-TT-BYT-gia-dich-vu-kham-chua-benh-bao-hiem-387506.asp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thuvienphapluat.vn/van-ban/Bao-hiem/Quyet-dinh-4434-QD-BYT-2018-dinh-chinh-15-2018-TT-BYT-gia-dich-vu-kham-chua-benh-bao-hiem-387506.asp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huvienphapluat.vn/van-ban/Tai-chinh-nha-nuoc/Thong-tu-65-2021-TT-BTC-quan-ly-su-dung-va-quyet-toan-kinh-phi-bao-duong-sua-chua-tai-san-cong-483326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hyperlink" Target="https://luatminhkhue.vn/nghi-dinh-06-2021-nd-cp-huong-dan-quan-ly-chat-luong-thi-cong-xay-dung-va-bao-tri-cong-trinh-xay-dung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vanban.chinhphu.vn/portal/page/portal/chinhphu/hethongvanban?class_id=1&amp;_page=1&amp;mode=detail&amp;document_id=20444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88306" y="793377"/>
            <a:ext cx="50919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smtClean="0">
                <a:solidFill>
                  <a:srgbClr val="0070C0"/>
                </a:solidFill>
              </a:rPr>
              <a:t>HỘI ĐỒNG XÉT TUYỂN VIÊN CHỨC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algn="ctr"/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941"/>
            <a:ext cx="12192000" cy="6589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4429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TÀI LIỆU ÔN 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B.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Kiến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chuyên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môn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: 60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điểm</a:t>
            </a:r>
            <a:endParaRPr 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/>
              <a:t>2. Y </a:t>
            </a:r>
            <a:r>
              <a:rPr lang="en-US" sz="2400" b="1" dirty="0" err="1"/>
              <a:t>tế</a:t>
            </a:r>
            <a:r>
              <a:rPr lang="en-US" sz="2400" b="1" dirty="0"/>
              <a:t> </a:t>
            </a:r>
            <a:r>
              <a:rPr lang="en-US" sz="2400" b="1" dirty="0" err="1"/>
              <a:t>công</a:t>
            </a:r>
            <a:r>
              <a:rPr lang="en-US" sz="2400" b="1" dirty="0"/>
              <a:t> </a:t>
            </a:r>
            <a:r>
              <a:rPr lang="en-US" sz="2400" b="1" dirty="0" err="1"/>
              <a:t>cộng</a:t>
            </a:r>
            <a:r>
              <a:rPr lang="en-US" sz="2400" b="1" dirty="0"/>
              <a:t>: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 smtClean="0"/>
              <a:t>Kiểm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soát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nhiễm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khuẩn</a:t>
            </a:r>
            <a:r>
              <a:rPr lang="en-US" sz="2400" b="1" dirty="0" smtClean="0"/>
              <a:t>:</a:t>
            </a:r>
            <a:endParaRPr lang="en-US" sz="2400" dirty="0"/>
          </a:p>
          <a:p>
            <a:pPr algn="just"/>
            <a:r>
              <a:rPr lang="en-US" sz="2400" dirty="0" err="1"/>
              <a:t>Luật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40/2009/QH12: </a:t>
            </a:r>
            <a:r>
              <a:rPr lang="en-US" sz="2400" dirty="0" err="1"/>
              <a:t>Luật</a:t>
            </a:r>
            <a:r>
              <a:rPr lang="en-US" sz="2400" dirty="0"/>
              <a:t> </a:t>
            </a:r>
            <a:r>
              <a:rPr lang="en-US" sz="2400" dirty="0" err="1"/>
              <a:t>khám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, </a:t>
            </a:r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Thông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 16/2018/ TT-BYT </a:t>
            </a:r>
            <a:r>
              <a:rPr lang="en-US" sz="2400" dirty="0" err="1"/>
              <a:t>ngày</a:t>
            </a:r>
            <a:r>
              <a:rPr lang="en-US" sz="2400" dirty="0"/>
              <a:t> 20 </a:t>
            </a:r>
            <a:r>
              <a:rPr lang="en-US" sz="2400" dirty="0" err="1"/>
              <a:t>tháng</a:t>
            </a:r>
            <a:r>
              <a:rPr lang="en-US" sz="2400" dirty="0"/>
              <a:t> 7 </a:t>
            </a:r>
            <a:r>
              <a:rPr lang="en-US" sz="2400" dirty="0" err="1"/>
              <a:t>năm</a:t>
            </a:r>
            <a:r>
              <a:rPr lang="en-US" sz="2400" dirty="0"/>
              <a:t> 2018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</a:t>
            </a:r>
            <a:r>
              <a:rPr lang="en-US" sz="2400" dirty="0" err="1"/>
              <a:t>trưởng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Y </a:t>
            </a:r>
            <a:r>
              <a:rPr lang="en-US" sz="2400" dirty="0" err="1"/>
              <a:t>tế</a:t>
            </a:r>
            <a:r>
              <a:rPr lang="en-US" sz="2400" dirty="0"/>
              <a:t>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kiểm</a:t>
            </a:r>
            <a:r>
              <a:rPr lang="en-US" sz="2400" dirty="0"/>
              <a:t> </a:t>
            </a:r>
            <a:r>
              <a:rPr lang="en-US" sz="2400" dirty="0" err="1"/>
              <a:t>soát</a:t>
            </a:r>
            <a:r>
              <a:rPr lang="en-US" sz="2400" dirty="0"/>
              <a:t> </a:t>
            </a:r>
            <a:r>
              <a:rPr lang="en-US" sz="2400" dirty="0" err="1"/>
              <a:t>nhiễm</a:t>
            </a:r>
            <a:r>
              <a:rPr lang="en-US" sz="2400" dirty="0"/>
              <a:t> </a:t>
            </a:r>
            <a:r>
              <a:rPr lang="en-US" sz="2400" dirty="0" err="1"/>
              <a:t>khuẩn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cơ</a:t>
            </a:r>
            <a:r>
              <a:rPr lang="en-US" sz="2400" dirty="0"/>
              <a:t> </a:t>
            </a:r>
            <a:r>
              <a:rPr lang="en-US" sz="2400" dirty="0" err="1"/>
              <a:t>sở</a:t>
            </a:r>
            <a:r>
              <a:rPr lang="en-US" sz="2400" dirty="0"/>
              <a:t> </a:t>
            </a:r>
            <a:r>
              <a:rPr lang="en-US" sz="2400" dirty="0" err="1"/>
              <a:t>khám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, </a:t>
            </a:r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Quyết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3916/QĐ-BYT </a:t>
            </a:r>
            <a:r>
              <a:rPr lang="en-US" sz="2400" dirty="0" err="1"/>
              <a:t>ngày</a:t>
            </a:r>
            <a:r>
              <a:rPr lang="en-US" sz="2400" dirty="0"/>
              <a:t> 28 </a:t>
            </a:r>
            <a:r>
              <a:rPr lang="en-US" sz="2400" dirty="0" err="1"/>
              <a:t>tháng</a:t>
            </a:r>
            <a:r>
              <a:rPr lang="en-US" sz="2400" dirty="0"/>
              <a:t> 8 </a:t>
            </a:r>
            <a:r>
              <a:rPr lang="en-US" sz="2400" dirty="0" err="1"/>
              <a:t>năm</a:t>
            </a:r>
            <a:r>
              <a:rPr lang="en-US" sz="2400" dirty="0"/>
              <a:t> 2017 </a:t>
            </a:r>
            <a:r>
              <a:rPr lang="en-US" sz="2400" dirty="0" err="1"/>
              <a:t>hướng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giám</a:t>
            </a:r>
            <a:r>
              <a:rPr lang="en-US" sz="2400" dirty="0"/>
              <a:t> </a:t>
            </a:r>
            <a:r>
              <a:rPr lang="en-US" sz="2400" dirty="0" err="1"/>
              <a:t>sát</a:t>
            </a:r>
            <a:r>
              <a:rPr lang="en-US" sz="2400" dirty="0"/>
              <a:t> </a:t>
            </a:r>
            <a:r>
              <a:rPr lang="en-US" sz="2400" dirty="0" err="1"/>
              <a:t>nhiễm</a:t>
            </a:r>
            <a:r>
              <a:rPr lang="en-US" sz="2400" dirty="0"/>
              <a:t> </a:t>
            </a:r>
            <a:r>
              <a:rPr lang="en-US" sz="2400" dirty="0" err="1"/>
              <a:t>khuẩn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viện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cơ</a:t>
            </a:r>
            <a:r>
              <a:rPr lang="en-US" sz="2400" dirty="0"/>
              <a:t> </a:t>
            </a:r>
            <a:r>
              <a:rPr lang="en-US" sz="2400" dirty="0" err="1"/>
              <a:t>sở</a:t>
            </a:r>
            <a:r>
              <a:rPr lang="en-US" sz="2400" dirty="0"/>
              <a:t> </a:t>
            </a:r>
            <a:r>
              <a:rPr lang="en-US" sz="2400" dirty="0" err="1"/>
              <a:t>khám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, </a:t>
            </a:r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Quyết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3671/QĐ-BYT </a:t>
            </a:r>
            <a:r>
              <a:rPr lang="en-US" sz="2400" dirty="0" err="1"/>
              <a:t>ngày</a:t>
            </a:r>
            <a:r>
              <a:rPr lang="en-US" sz="2400" dirty="0"/>
              <a:t> 27 </a:t>
            </a:r>
            <a:r>
              <a:rPr lang="en-US" sz="2400" dirty="0" err="1"/>
              <a:t>tháng</a:t>
            </a:r>
            <a:r>
              <a:rPr lang="en-US" sz="2400" dirty="0"/>
              <a:t> 9 </a:t>
            </a:r>
            <a:r>
              <a:rPr lang="en-US" sz="2400" dirty="0" err="1"/>
              <a:t>năm</a:t>
            </a:r>
            <a:r>
              <a:rPr lang="en-US" sz="2400" dirty="0"/>
              <a:t> 2012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phê</a:t>
            </a:r>
            <a:r>
              <a:rPr lang="en-US" sz="2400" dirty="0"/>
              <a:t> </a:t>
            </a:r>
            <a:r>
              <a:rPr lang="en-US" sz="2400" dirty="0" err="1"/>
              <a:t>duyệt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hướng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kiểm</a:t>
            </a:r>
            <a:r>
              <a:rPr lang="en-US" sz="2400" dirty="0"/>
              <a:t> </a:t>
            </a:r>
            <a:r>
              <a:rPr lang="en-US" sz="2400" dirty="0" err="1"/>
              <a:t>soát</a:t>
            </a:r>
            <a:r>
              <a:rPr lang="en-US" sz="2400" dirty="0"/>
              <a:t> </a:t>
            </a:r>
            <a:r>
              <a:rPr lang="en-US" sz="2400" dirty="0" err="1"/>
              <a:t>nhiễm</a:t>
            </a:r>
            <a:r>
              <a:rPr lang="en-US" sz="2400" dirty="0"/>
              <a:t> </a:t>
            </a:r>
            <a:r>
              <a:rPr lang="en-US" sz="2400" dirty="0" err="1"/>
              <a:t>khuẩn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an </a:t>
            </a:r>
            <a:r>
              <a:rPr lang="en-US" sz="2400" dirty="0" err="1"/>
              <a:t>toàn</a:t>
            </a:r>
            <a:r>
              <a:rPr lang="en-US" sz="2400" dirty="0"/>
              <a:t> </a:t>
            </a:r>
            <a:r>
              <a:rPr lang="en-US" sz="2400" dirty="0" err="1"/>
              <a:t>phòng</a:t>
            </a:r>
            <a:r>
              <a:rPr lang="en-US" sz="2400" dirty="0"/>
              <a:t> </a:t>
            </a:r>
            <a:r>
              <a:rPr lang="en-US" sz="2400" dirty="0" err="1"/>
              <a:t>chống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.</a:t>
            </a:r>
            <a:endParaRPr lang="en-US" sz="2400" dirty="0" smtClean="0"/>
          </a:p>
          <a:p>
            <a:pPr algn="just"/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hỏi</a:t>
            </a:r>
            <a:r>
              <a:rPr lang="en-US" sz="2400" dirty="0"/>
              <a:t> </a:t>
            </a:r>
            <a:r>
              <a:rPr lang="en-US" sz="2400" dirty="0" err="1"/>
              <a:t>chuyên</a:t>
            </a:r>
            <a:r>
              <a:rPr lang="en-US" sz="2400" dirty="0"/>
              <a:t> </a:t>
            </a:r>
            <a:r>
              <a:rPr lang="en-US" sz="2400" dirty="0" err="1"/>
              <a:t>môn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vị</a:t>
            </a:r>
            <a:r>
              <a:rPr lang="en-US" sz="2400" dirty="0"/>
              <a:t> </a:t>
            </a:r>
            <a:r>
              <a:rPr lang="en-US" sz="2400" dirty="0" err="1"/>
              <a:t>trí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endParaRPr lang="en-US" sz="2400" dirty="0"/>
          </a:p>
          <a:p>
            <a:pPr algn="just"/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353" y="390458"/>
            <a:ext cx="1921248" cy="14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04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TÀI LIỆU ÔN 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B.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Kiến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chuyên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môn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: 60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điểm</a:t>
            </a:r>
            <a:endParaRPr 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en-US" sz="2400" b="1" dirty="0" smtClean="0"/>
              <a:t>3. </a:t>
            </a:r>
            <a:r>
              <a:rPr lang="en-US" sz="2400" b="1" dirty="0" err="1" smtClean="0"/>
              <a:t>Cán</a:t>
            </a:r>
            <a:r>
              <a:rPr lang="en-US" sz="2400" b="1" dirty="0" smtClean="0"/>
              <a:t> </a:t>
            </a:r>
            <a:r>
              <a:rPr lang="en-US" sz="2400" b="1" dirty="0" err="1"/>
              <a:t>sự</a:t>
            </a:r>
            <a:r>
              <a:rPr lang="en-US" sz="2400" b="1" dirty="0"/>
              <a:t>:</a:t>
            </a:r>
            <a:endParaRPr lang="en-US" sz="2400" dirty="0"/>
          </a:p>
          <a:p>
            <a:pPr algn="just"/>
            <a:r>
              <a:rPr lang="en-US" sz="2400" dirty="0" err="1"/>
              <a:t>Nghị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30/2020/NĐ-CP </a:t>
            </a:r>
            <a:r>
              <a:rPr lang="en-US" sz="2400" dirty="0" err="1"/>
              <a:t>ngày</a:t>
            </a:r>
            <a:r>
              <a:rPr lang="en-US" sz="2400" dirty="0"/>
              <a:t> 05 </a:t>
            </a:r>
            <a:r>
              <a:rPr lang="en-US" sz="2400" dirty="0" err="1"/>
              <a:t>tháng</a:t>
            </a:r>
            <a:r>
              <a:rPr lang="en-US" sz="2400" dirty="0"/>
              <a:t> 3 </a:t>
            </a:r>
            <a:r>
              <a:rPr lang="en-US" sz="2400" dirty="0" err="1"/>
              <a:t>năm</a:t>
            </a:r>
            <a:r>
              <a:rPr lang="en-US" sz="2400" dirty="0"/>
              <a:t> 2020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 </a:t>
            </a:r>
            <a:r>
              <a:rPr lang="en-US" sz="2400" dirty="0" err="1"/>
              <a:t>phủ</a:t>
            </a:r>
            <a:r>
              <a:rPr lang="en-US" sz="2400" dirty="0"/>
              <a:t>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tác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thư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Thông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39/2014/TT-BTC </a:t>
            </a:r>
            <a:r>
              <a:rPr lang="en-US" sz="2400" dirty="0" err="1"/>
              <a:t>ngày</a:t>
            </a:r>
            <a:r>
              <a:rPr lang="en-US" sz="2400" dirty="0"/>
              <a:t> 31 </a:t>
            </a:r>
            <a:r>
              <a:rPr lang="en-US" sz="2400" dirty="0" err="1"/>
              <a:t>tháng</a:t>
            </a:r>
            <a:r>
              <a:rPr lang="en-US" sz="2400" dirty="0"/>
              <a:t> 3 </a:t>
            </a:r>
            <a:r>
              <a:rPr lang="en-US" sz="2400" dirty="0" err="1"/>
              <a:t>năm</a:t>
            </a:r>
            <a:r>
              <a:rPr lang="en-US" sz="2400" dirty="0"/>
              <a:t> 2014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</a:t>
            </a:r>
            <a:r>
              <a:rPr lang="en-US" sz="2400" dirty="0" err="1"/>
              <a:t>Tài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hướng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thi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Nghị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51/2010/NĐ-CP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đơn</a:t>
            </a:r>
            <a:r>
              <a:rPr lang="en-US" sz="2400" dirty="0"/>
              <a:t> </a:t>
            </a:r>
            <a:r>
              <a:rPr lang="en-US" sz="2400" dirty="0" err="1"/>
              <a:t>bán</a:t>
            </a:r>
            <a:r>
              <a:rPr lang="en-US" sz="2400" dirty="0"/>
              <a:t> </a:t>
            </a:r>
            <a:r>
              <a:rPr lang="en-US" sz="2400" dirty="0" err="1"/>
              <a:t>hàng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, </a:t>
            </a:r>
            <a:r>
              <a:rPr lang="en-US" sz="2400" dirty="0" err="1"/>
              <a:t>cung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 </a:t>
            </a:r>
            <a:r>
              <a:rPr lang="en-US" sz="2400" dirty="0" err="1"/>
              <a:t>vụ</a:t>
            </a:r>
            <a:r>
              <a:rPr lang="en-US" sz="2400" dirty="0"/>
              <a:t> (</a:t>
            </a:r>
            <a:r>
              <a:rPr lang="en-US" sz="2400" dirty="0" err="1"/>
              <a:t>hết</a:t>
            </a:r>
            <a:r>
              <a:rPr lang="en-US" sz="2400" dirty="0"/>
              <a:t> </a:t>
            </a:r>
            <a:r>
              <a:rPr lang="en-US" sz="2400" dirty="0" err="1"/>
              <a:t>hiệu</a:t>
            </a:r>
            <a:r>
              <a:rPr lang="en-US" sz="2400" dirty="0"/>
              <a:t> </a:t>
            </a:r>
            <a:r>
              <a:rPr lang="en-US" sz="2400" dirty="0" err="1"/>
              <a:t>lực</a:t>
            </a:r>
            <a:r>
              <a:rPr lang="en-US" sz="2400" dirty="0"/>
              <a:t>) </a:t>
            </a:r>
            <a:r>
              <a:rPr lang="en-US" sz="2400" dirty="0" err="1"/>
              <a:t>thay</a:t>
            </a:r>
            <a:r>
              <a:rPr lang="en-US" sz="2400" dirty="0"/>
              <a:t> </a:t>
            </a:r>
            <a:r>
              <a:rPr lang="en-US" sz="2400" dirty="0" err="1"/>
              <a:t>thế</a:t>
            </a:r>
            <a:r>
              <a:rPr lang="en-US" sz="2400" dirty="0"/>
              <a:t> </a:t>
            </a:r>
            <a:r>
              <a:rPr lang="en-US" sz="2400" dirty="0" err="1">
                <a:hlinkClick r:id="rId2"/>
              </a:rPr>
              <a:t>Thông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tư</a:t>
            </a:r>
            <a:r>
              <a:rPr lang="en-US" sz="2400" dirty="0">
                <a:hlinkClick r:id="rId2"/>
              </a:rPr>
              <a:t> 64/2013/TT-BTC </a:t>
            </a:r>
            <a:r>
              <a:rPr lang="en-US" sz="2400" dirty="0" err="1">
                <a:hlinkClick r:id="rId2"/>
              </a:rPr>
              <a:t>hướng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dẫn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Nghị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định</a:t>
            </a:r>
            <a:r>
              <a:rPr lang="en-US" sz="2400" dirty="0">
                <a:hlinkClick r:id="rId2"/>
              </a:rPr>
              <a:t> 51/2010/NĐ-CP </a:t>
            </a:r>
            <a:r>
              <a:rPr lang="en-US" sz="2400" dirty="0" err="1">
                <a:hlinkClick r:id="rId2"/>
              </a:rPr>
              <a:t>quy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định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về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hóa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đơn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bán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hàng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hóa</a:t>
            </a:r>
            <a:r>
              <a:rPr lang="en-US" sz="2400" dirty="0">
                <a:hlinkClick r:id="rId2"/>
              </a:rPr>
              <a:t>, </a:t>
            </a:r>
            <a:r>
              <a:rPr lang="en-US" sz="2400" dirty="0" err="1">
                <a:hlinkClick r:id="rId2"/>
              </a:rPr>
              <a:t>cung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ứng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dịch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vụ</a:t>
            </a:r>
            <a:r>
              <a:rPr lang="en-US" sz="2400" dirty="0">
                <a:hlinkClick r:id="rId2"/>
              </a:rPr>
              <a:t> do </a:t>
            </a:r>
            <a:r>
              <a:rPr lang="en-US" sz="2400" dirty="0" err="1">
                <a:hlinkClick r:id="rId2"/>
              </a:rPr>
              <a:t>Bộ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trưởng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Bộ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Tài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chính</a:t>
            </a:r>
            <a:r>
              <a:rPr lang="en-US" sz="2400" dirty="0">
                <a:hlinkClick r:id="rId2"/>
              </a:rPr>
              <a:t> ban </a:t>
            </a:r>
            <a:r>
              <a:rPr lang="en-US" sz="2400" dirty="0" err="1">
                <a:hlinkClick r:id="rId2"/>
              </a:rPr>
              <a:t>hành</a:t>
            </a:r>
            <a:r>
              <a:rPr lang="en-US" sz="2400" u="sng" dirty="0"/>
              <a:t>.</a:t>
            </a:r>
            <a:endParaRPr lang="en-US" sz="2400" dirty="0"/>
          </a:p>
          <a:p>
            <a:pPr algn="just"/>
            <a:r>
              <a:rPr lang="en-US" sz="2400" dirty="0" err="1"/>
              <a:t>Thông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02/2017/TT-BYT </a:t>
            </a:r>
            <a:r>
              <a:rPr lang="en-US" sz="2400" dirty="0" err="1"/>
              <a:t>ngày</a:t>
            </a:r>
            <a:r>
              <a:rPr lang="en-US" sz="2400" dirty="0"/>
              <a:t> 15/3/2017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</a:t>
            </a:r>
            <a:r>
              <a:rPr lang="en-US" sz="2400" dirty="0" err="1"/>
              <a:t>trưởng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Y </a:t>
            </a:r>
            <a:r>
              <a:rPr lang="en-US" sz="2400" dirty="0" err="1"/>
              <a:t>tế</a:t>
            </a:r>
            <a:r>
              <a:rPr lang="en-US" sz="2400" dirty="0"/>
              <a:t>,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mức</a:t>
            </a:r>
            <a:r>
              <a:rPr lang="en-US" sz="2400" dirty="0"/>
              <a:t> </a:t>
            </a:r>
            <a:r>
              <a:rPr lang="en-US" sz="2400" dirty="0" err="1"/>
              <a:t>tối</a:t>
            </a:r>
            <a:r>
              <a:rPr lang="en-US" sz="2400" dirty="0"/>
              <a:t> </a:t>
            </a:r>
            <a:r>
              <a:rPr lang="en-US" sz="2400" dirty="0" err="1"/>
              <a:t>đa</a:t>
            </a:r>
            <a:r>
              <a:rPr lang="en-US" sz="2400" dirty="0"/>
              <a:t> </a:t>
            </a:r>
            <a:r>
              <a:rPr lang="en-US" sz="2400" dirty="0" err="1"/>
              <a:t>khung</a:t>
            </a:r>
            <a:r>
              <a:rPr lang="en-US" sz="2400" dirty="0"/>
              <a:t> </a:t>
            </a:r>
            <a:r>
              <a:rPr lang="en-US" sz="2400" dirty="0" err="1"/>
              <a:t>giá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 </a:t>
            </a:r>
            <a:r>
              <a:rPr lang="en-US" sz="2400" dirty="0" err="1"/>
              <a:t>vụ</a:t>
            </a:r>
            <a:r>
              <a:rPr lang="en-US" sz="2400" dirty="0"/>
              <a:t> </a:t>
            </a:r>
            <a:r>
              <a:rPr lang="en-US" sz="2400" dirty="0" err="1"/>
              <a:t>khám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, </a:t>
            </a:r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thuộc</a:t>
            </a:r>
            <a:r>
              <a:rPr lang="en-US" sz="2400" dirty="0"/>
              <a:t> </a:t>
            </a:r>
            <a:r>
              <a:rPr lang="en-US" sz="2400" dirty="0" err="1"/>
              <a:t>phạm</a:t>
            </a:r>
            <a:r>
              <a:rPr lang="en-US" sz="2400" dirty="0"/>
              <a:t> vi </a:t>
            </a:r>
            <a:r>
              <a:rPr lang="en-US" sz="2400" dirty="0" err="1"/>
              <a:t>thanh</a:t>
            </a:r>
            <a:r>
              <a:rPr lang="en-US" sz="2400" dirty="0"/>
              <a:t> </a:t>
            </a:r>
            <a:r>
              <a:rPr lang="en-US" sz="2400" dirty="0" err="1"/>
              <a:t>toán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Quỹ</a:t>
            </a:r>
            <a:r>
              <a:rPr lang="en-US" sz="2400" dirty="0"/>
              <a:t> </a:t>
            </a:r>
            <a:r>
              <a:rPr lang="en-US" sz="2400" dirty="0" err="1"/>
              <a:t>bảo</a:t>
            </a:r>
            <a:r>
              <a:rPr lang="en-US" sz="2400" dirty="0"/>
              <a:t> </a:t>
            </a:r>
            <a:r>
              <a:rPr lang="en-US" sz="2400" dirty="0" err="1"/>
              <a:t>hiểm</a:t>
            </a:r>
            <a:r>
              <a:rPr lang="en-US" sz="2400" dirty="0"/>
              <a:t> y </a:t>
            </a:r>
            <a:r>
              <a:rPr lang="en-US" sz="2400" dirty="0" err="1"/>
              <a:t>tế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cơ</a:t>
            </a:r>
            <a:r>
              <a:rPr lang="en-US" sz="2400" dirty="0"/>
              <a:t> </a:t>
            </a:r>
            <a:r>
              <a:rPr lang="en-US" sz="2400" dirty="0" err="1"/>
              <a:t>sở</a:t>
            </a:r>
            <a:r>
              <a:rPr lang="en-US" sz="2400" dirty="0"/>
              <a:t> </a:t>
            </a:r>
            <a:r>
              <a:rPr lang="en-US" sz="2400" dirty="0" err="1"/>
              <a:t>khám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, </a:t>
            </a:r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hướng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áp</a:t>
            </a:r>
            <a:r>
              <a:rPr lang="en-US" sz="2400" dirty="0"/>
              <a:t> </a:t>
            </a:r>
            <a:r>
              <a:rPr lang="en-US" sz="2400" dirty="0" err="1"/>
              <a:t>dụng</a:t>
            </a:r>
            <a:r>
              <a:rPr lang="en-US" sz="2400" dirty="0"/>
              <a:t> </a:t>
            </a:r>
            <a:r>
              <a:rPr lang="en-US" sz="2400" dirty="0" err="1"/>
              <a:t>giá</a:t>
            </a:r>
            <a:r>
              <a:rPr lang="en-US" sz="2400" dirty="0"/>
              <a:t>, </a:t>
            </a:r>
            <a:r>
              <a:rPr lang="en-US" sz="2400" dirty="0" err="1"/>
              <a:t>thanh</a:t>
            </a:r>
            <a:r>
              <a:rPr lang="en-US" sz="2400" dirty="0"/>
              <a:t> </a:t>
            </a:r>
            <a:r>
              <a:rPr lang="en-US" sz="2400" dirty="0" err="1"/>
              <a:t>toán</a:t>
            </a:r>
            <a:r>
              <a:rPr lang="en-US" sz="2400" dirty="0"/>
              <a:t> chi </a:t>
            </a:r>
            <a:r>
              <a:rPr lang="en-US" sz="2400" dirty="0" err="1"/>
              <a:t>phí</a:t>
            </a:r>
            <a:r>
              <a:rPr lang="en-US" sz="2400" dirty="0"/>
              <a:t> </a:t>
            </a:r>
            <a:r>
              <a:rPr lang="en-US" sz="2400" dirty="0" err="1"/>
              <a:t>khám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(</a:t>
            </a:r>
            <a:r>
              <a:rPr lang="en-US" sz="2400" dirty="0" err="1"/>
              <a:t>hết</a:t>
            </a:r>
            <a:r>
              <a:rPr lang="en-US" sz="2400" dirty="0"/>
              <a:t> </a:t>
            </a:r>
            <a:r>
              <a:rPr lang="en-US" sz="2400" dirty="0" err="1"/>
              <a:t>hiệu</a:t>
            </a:r>
            <a:r>
              <a:rPr lang="en-US" sz="2400" dirty="0"/>
              <a:t> </a:t>
            </a:r>
            <a:r>
              <a:rPr lang="en-US" sz="2400" dirty="0" err="1"/>
              <a:t>lực</a:t>
            </a:r>
            <a:r>
              <a:rPr lang="en-US" sz="2400" dirty="0"/>
              <a:t>) </a:t>
            </a:r>
            <a:r>
              <a:rPr lang="en-US" sz="2400" dirty="0" err="1"/>
              <a:t>thay</a:t>
            </a:r>
            <a:r>
              <a:rPr lang="en-US" sz="2400" dirty="0"/>
              <a:t> </a:t>
            </a:r>
            <a:r>
              <a:rPr lang="en-US" sz="2400" dirty="0" err="1"/>
              <a:t>thế</a:t>
            </a:r>
            <a:r>
              <a:rPr lang="en-US" sz="2400" dirty="0"/>
              <a:t> </a:t>
            </a:r>
            <a:r>
              <a:rPr lang="en-US" sz="2400" dirty="0" err="1"/>
              <a:t>bởi</a:t>
            </a:r>
            <a:r>
              <a:rPr lang="en-US" sz="2400" dirty="0"/>
              <a:t> </a:t>
            </a:r>
            <a:r>
              <a:rPr lang="en-US" sz="2400" dirty="0" err="1">
                <a:hlinkClick r:id="rId3"/>
              </a:rPr>
              <a:t>Quyết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định</a:t>
            </a:r>
            <a:r>
              <a:rPr lang="en-US" sz="2400" dirty="0">
                <a:hlinkClick r:id="rId3"/>
              </a:rPr>
              <a:t> 4434/QĐ-BYT </a:t>
            </a:r>
            <a:r>
              <a:rPr lang="en-US" sz="2400" dirty="0" err="1">
                <a:hlinkClick r:id="rId3"/>
              </a:rPr>
              <a:t>năm</a:t>
            </a:r>
            <a:r>
              <a:rPr lang="en-US" sz="2400" dirty="0">
                <a:hlinkClick r:id="rId3"/>
              </a:rPr>
              <a:t> 2018 </a:t>
            </a:r>
            <a:r>
              <a:rPr lang="en-US" sz="2400" dirty="0" err="1">
                <a:hlinkClick r:id="rId3"/>
              </a:rPr>
              <a:t>về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đính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chính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Thông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tư</a:t>
            </a:r>
            <a:r>
              <a:rPr lang="en-US" sz="2400" dirty="0">
                <a:hlinkClick r:id="rId3"/>
              </a:rPr>
              <a:t> 15/2018/TT-BYT </a:t>
            </a:r>
            <a:r>
              <a:rPr lang="en-US" sz="2400" dirty="0" err="1">
                <a:hlinkClick r:id="rId3"/>
              </a:rPr>
              <a:t>quy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định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thống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nhất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giá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dịch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vụ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khám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bệnh</a:t>
            </a:r>
            <a:r>
              <a:rPr lang="en-US" sz="2400" dirty="0">
                <a:hlinkClick r:id="rId3"/>
              </a:rPr>
              <a:t>, </a:t>
            </a:r>
            <a:r>
              <a:rPr lang="en-US" sz="2400" dirty="0" err="1">
                <a:hlinkClick r:id="rId3"/>
              </a:rPr>
              <a:t>chữa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bệnh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bảo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hiểm</a:t>
            </a:r>
            <a:r>
              <a:rPr lang="en-US" sz="2400" dirty="0">
                <a:hlinkClick r:id="rId3"/>
              </a:rPr>
              <a:t> y </a:t>
            </a:r>
            <a:r>
              <a:rPr lang="en-US" sz="2400" dirty="0" err="1">
                <a:hlinkClick r:id="rId3"/>
              </a:rPr>
              <a:t>tế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giữa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bệnh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viện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cùng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hạng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trên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toàn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quốc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và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hướng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dẫn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áp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dụng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giá</a:t>
            </a:r>
            <a:r>
              <a:rPr lang="en-US" sz="2400" dirty="0">
                <a:hlinkClick r:id="rId3"/>
              </a:rPr>
              <a:t>, </a:t>
            </a:r>
            <a:r>
              <a:rPr lang="en-US" sz="2400" dirty="0" err="1">
                <a:hlinkClick r:id="rId3"/>
              </a:rPr>
              <a:t>thanh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toán</a:t>
            </a:r>
            <a:r>
              <a:rPr lang="en-US" sz="2400" dirty="0">
                <a:hlinkClick r:id="rId3"/>
              </a:rPr>
              <a:t> chi </a:t>
            </a:r>
            <a:r>
              <a:rPr lang="en-US" sz="2400" dirty="0" err="1">
                <a:hlinkClick r:id="rId3"/>
              </a:rPr>
              <a:t>phí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khám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bệnh</a:t>
            </a:r>
            <a:r>
              <a:rPr lang="en-US" sz="2400" dirty="0">
                <a:hlinkClick r:id="rId3"/>
              </a:rPr>
              <a:t>, </a:t>
            </a:r>
            <a:r>
              <a:rPr lang="en-US" sz="2400" dirty="0" err="1">
                <a:hlinkClick r:id="rId3"/>
              </a:rPr>
              <a:t>chữa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bệnh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trong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một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số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trường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hợp</a:t>
            </a:r>
            <a:r>
              <a:rPr lang="en-US" sz="2400" dirty="0">
                <a:hlinkClick r:id="rId3"/>
              </a:rPr>
              <a:t> do </a:t>
            </a:r>
            <a:r>
              <a:rPr lang="en-US" sz="2400" dirty="0" err="1">
                <a:hlinkClick r:id="rId3"/>
              </a:rPr>
              <a:t>Bộ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trưởng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Bộ</a:t>
            </a:r>
            <a:r>
              <a:rPr lang="en-US" sz="2400" dirty="0">
                <a:hlinkClick r:id="rId3"/>
              </a:rPr>
              <a:t> Y </a:t>
            </a:r>
            <a:r>
              <a:rPr lang="en-US" sz="2400" dirty="0" err="1">
                <a:hlinkClick r:id="rId3"/>
              </a:rPr>
              <a:t>tế</a:t>
            </a:r>
            <a:r>
              <a:rPr lang="en-US" sz="2400" dirty="0">
                <a:hlinkClick r:id="rId3"/>
              </a:rPr>
              <a:t> ban </a:t>
            </a:r>
            <a:r>
              <a:rPr lang="en-US" sz="2400" dirty="0" err="1" smtClean="0">
                <a:hlinkClick r:id="rId3"/>
              </a:rPr>
              <a:t>hành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hỏi</a:t>
            </a:r>
            <a:r>
              <a:rPr lang="en-US" sz="2400" dirty="0"/>
              <a:t> </a:t>
            </a:r>
            <a:r>
              <a:rPr lang="en-US" sz="2400" dirty="0" err="1"/>
              <a:t>chuyên</a:t>
            </a:r>
            <a:r>
              <a:rPr lang="en-US" sz="2400" dirty="0"/>
              <a:t> </a:t>
            </a:r>
            <a:r>
              <a:rPr lang="en-US" sz="2400" dirty="0" err="1"/>
              <a:t>môn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vị</a:t>
            </a:r>
            <a:r>
              <a:rPr lang="en-US" sz="2400" dirty="0"/>
              <a:t> </a:t>
            </a:r>
            <a:r>
              <a:rPr lang="en-US" sz="2400" dirty="0" err="1"/>
              <a:t>trí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 smtClean="0"/>
              <a:t>làm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353" y="416216"/>
            <a:ext cx="1921248" cy="14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33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TÀI LIỆU ÔN 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2774"/>
            <a:ext cx="109728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B.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Kiến</a:t>
            </a: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thức</a:t>
            </a: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chuyên</a:t>
            </a: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môn</a:t>
            </a: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: 60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điểm</a:t>
            </a:r>
            <a:endParaRPr lang="en-US" sz="20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en-US" sz="2000" b="1" dirty="0" smtClean="0"/>
              <a:t>4. </a:t>
            </a:r>
            <a:r>
              <a:rPr lang="en-US" sz="2000" b="1" dirty="0" err="1" smtClean="0"/>
              <a:t>Kế</a:t>
            </a:r>
            <a:r>
              <a:rPr lang="en-US" sz="2000" b="1" dirty="0" smtClean="0"/>
              <a:t> </a:t>
            </a:r>
            <a:r>
              <a:rPr lang="en-US" sz="2000" b="1" dirty="0" err="1"/>
              <a:t>toán</a:t>
            </a:r>
            <a:r>
              <a:rPr lang="en-US" sz="2000" b="1" dirty="0"/>
              <a:t>:</a:t>
            </a:r>
            <a:endParaRPr lang="en-US" sz="2000" dirty="0"/>
          </a:p>
          <a:p>
            <a:pPr algn="just"/>
            <a:r>
              <a:rPr lang="en-US" sz="1700" dirty="0" err="1"/>
              <a:t>Luật</a:t>
            </a:r>
            <a:r>
              <a:rPr lang="en-US" sz="1700" dirty="0"/>
              <a:t> </a:t>
            </a:r>
            <a:r>
              <a:rPr lang="en-US" sz="1700" dirty="0" err="1"/>
              <a:t>số</a:t>
            </a:r>
            <a:r>
              <a:rPr lang="en-US" sz="1700" dirty="0"/>
              <a:t> 88/2015/QH13 </a:t>
            </a:r>
            <a:r>
              <a:rPr lang="en-US" sz="1700" dirty="0" err="1"/>
              <a:t>ngày</a:t>
            </a:r>
            <a:r>
              <a:rPr lang="en-US" sz="1700" dirty="0"/>
              <a:t> 20 </a:t>
            </a:r>
            <a:r>
              <a:rPr lang="en-US" sz="1700" dirty="0" err="1"/>
              <a:t>tháng</a:t>
            </a:r>
            <a:r>
              <a:rPr lang="en-US" sz="1700" dirty="0"/>
              <a:t> 11 </a:t>
            </a:r>
            <a:r>
              <a:rPr lang="en-US" sz="1700" dirty="0" err="1"/>
              <a:t>năm</a:t>
            </a:r>
            <a:r>
              <a:rPr lang="en-US" sz="1700" dirty="0"/>
              <a:t> 2015 </a:t>
            </a:r>
            <a:r>
              <a:rPr lang="en-US" sz="1700" dirty="0" err="1"/>
              <a:t>của</a:t>
            </a:r>
            <a:r>
              <a:rPr lang="en-US" sz="1700" dirty="0"/>
              <a:t> </a:t>
            </a:r>
            <a:r>
              <a:rPr lang="en-US" sz="1700" dirty="0" err="1"/>
              <a:t>Quốc</a:t>
            </a:r>
            <a:r>
              <a:rPr lang="en-US" sz="1700" dirty="0"/>
              <a:t> </a:t>
            </a:r>
            <a:r>
              <a:rPr lang="en-US" sz="1700" dirty="0" err="1"/>
              <a:t>Hội</a:t>
            </a:r>
            <a:r>
              <a:rPr lang="en-US" sz="1700" dirty="0"/>
              <a:t> </a:t>
            </a:r>
            <a:r>
              <a:rPr lang="en-US" sz="1700" dirty="0" err="1"/>
              <a:t>về</a:t>
            </a:r>
            <a:r>
              <a:rPr lang="en-US" sz="1700" dirty="0"/>
              <a:t> ban </a:t>
            </a:r>
            <a:r>
              <a:rPr lang="en-US" sz="1700" dirty="0" err="1"/>
              <a:t>hành</a:t>
            </a:r>
            <a:r>
              <a:rPr lang="en-US" sz="1700" dirty="0"/>
              <a:t> </a:t>
            </a:r>
            <a:r>
              <a:rPr lang="en-US" sz="1700" dirty="0" err="1"/>
              <a:t>Luật</a:t>
            </a:r>
            <a:r>
              <a:rPr lang="en-US" sz="1700" dirty="0"/>
              <a:t> </a:t>
            </a:r>
            <a:r>
              <a:rPr lang="en-US" sz="1700" dirty="0" err="1"/>
              <a:t>Kế</a:t>
            </a:r>
            <a:r>
              <a:rPr lang="en-US" sz="1700" dirty="0"/>
              <a:t> </a:t>
            </a:r>
            <a:r>
              <a:rPr lang="en-US" sz="1700" dirty="0" err="1"/>
              <a:t>toán</a:t>
            </a:r>
            <a:r>
              <a:rPr lang="en-US" sz="1700" dirty="0"/>
              <a:t>;</a:t>
            </a:r>
          </a:p>
          <a:p>
            <a:pPr algn="just"/>
            <a:r>
              <a:rPr lang="en-US" sz="1700" dirty="0" err="1"/>
              <a:t>Thông</a:t>
            </a:r>
            <a:r>
              <a:rPr lang="en-US" sz="1700" dirty="0"/>
              <a:t> </a:t>
            </a:r>
            <a:r>
              <a:rPr lang="en-US" sz="1700" dirty="0" err="1"/>
              <a:t>tư</a:t>
            </a:r>
            <a:r>
              <a:rPr lang="en-US" sz="1700" dirty="0"/>
              <a:t> </a:t>
            </a:r>
            <a:r>
              <a:rPr lang="en-US" sz="1700" dirty="0" err="1"/>
              <a:t>số</a:t>
            </a:r>
            <a:r>
              <a:rPr lang="en-US" sz="1700" dirty="0"/>
              <a:t> 107/2017/TT-BTC </a:t>
            </a:r>
            <a:r>
              <a:rPr lang="en-US" sz="1700" dirty="0" err="1"/>
              <a:t>ngày</a:t>
            </a:r>
            <a:r>
              <a:rPr lang="en-US" sz="1700" dirty="0"/>
              <a:t> 10 </a:t>
            </a:r>
            <a:r>
              <a:rPr lang="en-US" sz="1700" dirty="0" err="1"/>
              <a:t>tháng</a:t>
            </a:r>
            <a:r>
              <a:rPr lang="en-US" sz="1700" dirty="0"/>
              <a:t> 10 </a:t>
            </a:r>
            <a:r>
              <a:rPr lang="en-US" sz="1700" dirty="0" err="1"/>
              <a:t>năm</a:t>
            </a:r>
            <a:r>
              <a:rPr lang="en-US" sz="1700" dirty="0"/>
              <a:t> 2017 </a:t>
            </a:r>
            <a:r>
              <a:rPr lang="en-US" sz="1700" dirty="0" err="1"/>
              <a:t>của</a:t>
            </a:r>
            <a:r>
              <a:rPr lang="en-US" sz="1700" dirty="0"/>
              <a:t> </a:t>
            </a:r>
            <a:r>
              <a:rPr lang="en-US" sz="1700" dirty="0" err="1"/>
              <a:t>Bộ</a:t>
            </a:r>
            <a:r>
              <a:rPr lang="en-US" sz="1700" dirty="0"/>
              <a:t> </a:t>
            </a:r>
            <a:r>
              <a:rPr lang="en-US" sz="1700" dirty="0" err="1"/>
              <a:t>Tài</a:t>
            </a:r>
            <a:r>
              <a:rPr lang="en-US" sz="1700" dirty="0"/>
              <a:t> </a:t>
            </a:r>
            <a:r>
              <a:rPr lang="en-US" sz="1700" dirty="0" err="1"/>
              <a:t>chính</a:t>
            </a:r>
            <a:r>
              <a:rPr lang="en-US" sz="1700" dirty="0"/>
              <a:t> </a:t>
            </a:r>
            <a:r>
              <a:rPr lang="en-US" sz="1700" dirty="0" err="1"/>
              <a:t>về</a:t>
            </a:r>
            <a:r>
              <a:rPr lang="en-US" sz="1700" dirty="0"/>
              <a:t> </a:t>
            </a:r>
            <a:r>
              <a:rPr lang="en-US" sz="1700" dirty="0" err="1"/>
              <a:t>hướng</a:t>
            </a:r>
            <a:r>
              <a:rPr lang="en-US" sz="1700" dirty="0"/>
              <a:t> </a:t>
            </a:r>
            <a:r>
              <a:rPr lang="en-US" sz="1700" dirty="0" err="1"/>
              <a:t>dẫn</a:t>
            </a:r>
            <a:r>
              <a:rPr lang="en-US" sz="1700" dirty="0"/>
              <a:t> </a:t>
            </a:r>
            <a:r>
              <a:rPr lang="en-US" sz="1700" dirty="0" err="1"/>
              <a:t>chế</a:t>
            </a:r>
            <a:r>
              <a:rPr lang="en-US" sz="1700" dirty="0"/>
              <a:t> </a:t>
            </a:r>
            <a:r>
              <a:rPr lang="en-US" sz="1700" dirty="0" err="1"/>
              <a:t>độ</a:t>
            </a:r>
            <a:r>
              <a:rPr lang="en-US" sz="1700" dirty="0"/>
              <a:t> </a:t>
            </a:r>
            <a:r>
              <a:rPr lang="en-US" sz="1700" dirty="0" err="1"/>
              <a:t>Kế</a:t>
            </a:r>
            <a:r>
              <a:rPr lang="en-US" sz="1700" dirty="0"/>
              <a:t> </a:t>
            </a:r>
            <a:r>
              <a:rPr lang="en-US" sz="1700" dirty="0" err="1"/>
              <a:t>toán</a:t>
            </a:r>
            <a:r>
              <a:rPr lang="en-US" sz="1700" dirty="0"/>
              <a:t> </a:t>
            </a:r>
            <a:r>
              <a:rPr lang="en-US" sz="1700" dirty="0" err="1"/>
              <a:t>Hành</a:t>
            </a:r>
            <a:r>
              <a:rPr lang="en-US" sz="1700" dirty="0"/>
              <a:t> </a:t>
            </a:r>
            <a:r>
              <a:rPr lang="en-US" sz="1700" dirty="0" err="1"/>
              <a:t>chánh</a:t>
            </a:r>
            <a:r>
              <a:rPr lang="en-US" sz="1700" dirty="0"/>
              <a:t> </a:t>
            </a:r>
            <a:r>
              <a:rPr lang="en-US" sz="1700" dirty="0" err="1"/>
              <a:t>sự</a:t>
            </a:r>
            <a:r>
              <a:rPr lang="en-US" sz="1700" dirty="0"/>
              <a:t> </a:t>
            </a:r>
            <a:r>
              <a:rPr lang="en-US" sz="1700" dirty="0" err="1"/>
              <a:t>nghiệp</a:t>
            </a:r>
            <a:r>
              <a:rPr lang="en-US" sz="1700" dirty="0"/>
              <a:t>;</a:t>
            </a:r>
          </a:p>
          <a:p>
            <a:pPr algn="just"/>
            <a:r>
              <a:rPr lang="en-US" sz="1700" dirty="0" err="1"/>
              <a:t>Nghị</a:t>
            </a:r>
            <a:r>
              <a:rPr lang="en-US" sz="1700" dirty="0"/>
              <a:t> </a:t>
            </a:r>
            <a:r>
              <a:rPr lang="en-US" sz="1700" dirty="0" err="1"/>
              <a:t>định</a:t>
            </a:r>
            <a:r>
              <a:rPr lang="en-US" sz="1700" dirty="0"/>
              <a:t> </a:t>
            </a:r>
            <a:r>
              <a:rPr lang="en-US" sz="1700" dirty="0" err="1"/>
              <a:t>số</a:t>
            </a:r>
            <a:r>
              <a:rPr lang="en-US" sz="1700" dirty="0"/>
              <a:t> 119/2018/NĐ-CP </a:t>
            </a:r>
            <a:r>
              <a:rPr lang="en-US" sz="1700" dirty="0" err="1"/>
              <a:t>ngày</a:t>
            </a:r>
            <a:r>
              <a:rPr lang="en-US" sz="1700" dirty="0"/>
              <a:t> 12 </a:t>
            </a:r>
            <a:r>
              <a:rPr lang="en-US" sz="1700" dirty="0" err="1"/>
              <a:t>tháng</a:t>
            </a:r>
            <a:r>
              <a:rPr lang="en-US" sz="1700" dirty="0"/>
              <a:t> 9 </a:t>
            </a:r>
            <a:r>
              <a:rPr lang="en-US" sz="1700" dirty="0" err="1"/>
              <a:t>năm</a:t>
            </a:r>
            <a:r>
              <a:rPr lang="en-US" sz="1700" dirty="0"/>
              <a:t> 2018 </a:t>
            </a:r>
            <a:r>
              <a:rPr lang="en-US" sz="1700" dirty="0" err="1"/>
              <a:t>của</a:t>
            </a:r>
            <a:r>
              <a:rPr lang="en-US" sz="1700" dirty="0"/>
              <a:t> </a:t>
            </a:r>
            <a:r>
              <a:rPr lang="en-US" sz="1700" dirty="0" err="1"/>
              <a:t>Chính</a:t>
            </a:r>
            <a:r>
              <a:rPr lang="en-US" sz="1700" dirty="0"/>
              <a:t> </a:t>
            </a:r>
            <a:r>
              <a:rPr lang="en-US" sz="1700" dirty="0" err="1"/>
              <a:t>phủ</a:t>
            </a:r>
            <a:r>
              <a:rPr lang="en-US" sz="1700" dirty="0"/>
              <a:t> </a:t>
            </a:r>
            <a:r>
              <a:rPr lang="en-US" sz="1700" dirty="0" err="1"/>
              <a:t>Quy</a:t>
            </a:r>
            <a:r>
              <a:rPr lang="en-US" sz="1700" dirty="0"/>
              <a:t> </a:t>
            </a:r>
            <a:r>
              <a:rPr lang="en-US" sz="1700" dirty="0" err="1"/>
              <a:t>định</a:t>
            </a:r>
            <a:r>
              <a:rPr lang="en-US" sz="1700" dirty="0"/>
              <a:t> </a:t>
            </a:r>
            <a:r>
              <a:rPr lang="en-US" sz="1700" dirty="0" err="1"/>
              <a:t>về</a:t>
            </a:r>
            <a:r>
              <a:rPr lang="en-US" sz="1700" dirty="0"/>
              <a:t> </a:t>
            </a:r>
            <a:r>
              <a:rPr lang="en-US" sz="1700" dirty="0" err="1"/>
              <a:t>Hóa</a:t>
            </a:r>
            <a:r>
              <a:rPr lang="en-US" sz="1700" dirty="0"/>
              <a:t> </a:t>
            </a:r>
            <a:r>
              <a:rPr lang="en-US" sz="1700" dirty="0" err="1"/>
              <a:t>đơn</a:t>
            </a:r>
            <a:r>
              <a:rPr lang="en-US" sz="1700" dirty="0"/>
              <a:t> </a:t>
            </a:r>
            <a:r>
              <a:rPr lang="en-US" sz="1700" dirty="0" err="1"/>
              <a:t>điện</a:t>
            </a:r>
            <a:r>
              <a:rPr lang="en-US" sz="1700" dirty="0"/>
              <a:t> </a:t>
            </a:r>
            <a:r>
              <a:rPr lang="en-US" sz="1700" dirty="0" err="1"/>
              <a:t>tử</a:t>
            </a:r>
            <a:r>
              <a:rPr lang="en-US" sz="1700" dirty="0"/>
              <a:t> </a:t>
            </a:r>
            <a:r>
              <a:rPr lang="en-US" sz="1700" dirty="0" err="1"/>
              <a:t>khi</a:t>
            </a:r>
            <a:r>
              <a:rPr lang="en-US" sz="1700" dirty="0"/>
              <a:t> </a:t>
            </a:r>
            <a:r>
              <a:rPr lang="en-US" sz="1700" dirty="0" err="1"/>
              <a:t>bán</a:t>
            </a:r>
            <a:r>
              <a:rPr lang="en-US" sz="1700" dirty="0"/>
              <a:t> </a:t>
            </a:r>
            <a:r>
              <a:rPr lang="en-US" sz="1700" dirty="0" err="1"/>
              <a:t>hàng</a:t>
            </a:r>
            <a:r>
              <a:rPr lang="en-US" sz="1700" dirty="0"/>
              <a:t> </a:t>
            </a:r>
            <a:r>
              <a:rPr lang="en-US" sz="1700" dirty="0" err="1"/>
              <a:t>hóa</a:t>
            </a:r>
            <a:r>
              <a:rPr lang="en-US" sz="1700" dirty="0"/>
              <a:t>, </a:t>
            </a:r>
            <a:r>
              <a:rPr lang="en-US" sz="1700" dirty="0" err="1"/>
              <a:t>cung</a:t>
            </a:r>
            <a:r>
              <a:rPr lang="en-US" sz="1700" dirty="0"/>
              <a:t> </a:t>
            </a:r>
            <a:r>
              <a:rPr lang="en-US" sz="1700" dirty="0" err="1"/>
              <a:t>cấp</a:t>
            </a:r>
            <a:r>
              <a:rPr lang="en-US" sz="1700" dirty="0"/>
              <a:t> </a:t>
            </a:r>
            <a:r>
              <a:rPr lang="en-US" sz="1700" dirty="0" err="1"/>
              <a:t>dịch</a:t>
            </a:r>
            <a:r>
              <a:rPr lang="en-US" sz="1700" dirty="0"/>
              <a:t> </a:t>
            </a:r>
            <a:r>
              <a:rPr lang="en-US" sz="1700" dirty="0" err="1"/>
              <a:t>vụ</a:t>
            </a:r>
            <a:r>
              <a:rPr lang="en-US" sz="1700" dirty="0"/>
              <a:t>.</a:t>
            </a:r>
          </a:p>
          <a:p>
            <a:pPr algn="just"/>
            <a:r>
              <a:rPr lang="en-US" sz="1700" dirty="0" err="1">
                <a:hlinkClick r:id="rId2"/>
              </a:rPr>
              <a:t>Thông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tư</a:t>
            </a:r>
            <a:r>
              <a:rPr lang="en-US" sz="1700" dirty="0">
                <a:hlinkClick r:id="rId2"/>
              </a:rPr>
              <a:t> 64/2013/TT-BTC </a:t>
            </a:r>
            <a:r>
              <a:rPr lang="en-US" sz="1700" dirty="0" err="1">
                <a:hlinkClick r:id="rId2"/>
              </a:rPr>
              <a:t>hướng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dẫn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Nghị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định</a:t>
            </a:r>
            <a:r>
              <a:rPr lang="en-US" sz="1700" dirty="0">
                <a:hlinkClick r:id="rId2"/>
              </a:rPr>
              <a:t> 51/2010/NĐ-CP </a:t>
            </a:r>
            <a:r>
              <a:rPr lang="en-US" sz="1700" dirty="0" err="1">
                <a:hlinkClick r:id="rId2"/>
              </a:rPr>
              <a:t>quy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định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về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hóa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đơn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bán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hàng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hóa</a:t>
            </a:r>
            <a:r>
              <a:rPr lang="en-US" sz="1700" dirty="0">
                <a:hlinkClick r:id="rId2"/>
              </a:rPr>
              <a:t>, </a:t>
            </a:r>
            <a:r>
              <a:rPr lang="en-US" sz="1700" dirty="0" err="1">
                <a:hlinkClick r:id="rId2"/>
              </a:rPr>
              <a:t>cung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ứng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dịch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vụ</a:t>
            </a:r>
            <a:r>
              <a:rPr lang="en-US" sz="1700" dirty="0">
                <a:hlinkClick r:id="rId2"/>
              </a:rPr>
              <a:t> do </a:t>
            </a:r>
            <a:r>
              <a:rPr lang="en-US" sz="1700" dirty="0" err="1">
                <a:hlinkClick r:id="rId2"/>
              </a:rPr>
              <a:t>Bộ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trưởng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Bộ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Tài</a:t>
            </a:r>
            <a:r>
              <a:rPr lang="en-US" sz="1700" dirty="0">
                <a:hlinkClick r:id="rId2"/>
              </a:rPr>
              <a:t> </a:t>
            </a:r>
            <a:r>
              <a:rPr lang="en-US" sz="1700" dirty="0" err="1">
                <a:hlinkClick r:id="rId2"/>
              </a:rPr>
              <a:t>chính</a:t>
            </a:r>
            <a:r>
              <a:rPr lang="en-US" sz="1700" dirty="0">
                <a:hlinkClick r:id="rId2"/>
              </a:rPr>
              <a:t> ban </a:t>
            </a:r>
            <a:r>
              <a:rPr lang="en-US" sz="1700" dirty="0" err="1">
                <a:hlinkClick r:id="rId2"/>
              </a:rPr>
              <a:t>hành</a:t>
            </a:r>
            <a:endParaRPr lang="en-US" sz="1700" dirty="0"/>
          </a:p>
          <a:p>
            <a:pPr algn="just"/>
            <a:r>
              <a:rPr lang="en-US" sz="1700" dirty="0" err="1"/>
              <a:t>Thông</a:t>
            </a:r>
            <a:r>
              <a:rPr lang="en-US" sz="1700" dirty="0"/>
              <a:t> </a:t>
            </a:r>
            <a:r>
              <a:rPr lang="en-US" sz="1700" dirty="0" err="1"/>
              <a:t>tư</a:t>
            </a:r>
            <a:r>
              <a:rPr lang="en-US" sz="1700" dirty="0"/>
              <a:t> </a:t>
            </a:r>
            <a:r>
              <a:rPr lang="en-US" sz="1700" dirty="0" err="1"/>
              <a:t>số</a:t>
            </a:r>
            <a:r>
              <a:rPr lang="en-US" sz="1700" dirty="0"/>
              <a:t> 39/2018/TT-BYT </a:t>
            </a:r>
            <a:r>
              <a:rPr lang="en-US" sz="1700" dirty="0" err="1"/>
              <a:t>ngày</a:t>
            </a:r>
            <a:r>
              <a:rPr lang="en-US" sz="1700" dirty="0"/>
              <a:t> 30 </a:t>
            </a:r>
            <a:r>
              <a:rPr lang="en-US" sz="1700" dirty="0" err="1"/>
              <a:t>tháng</a:t>
            </a:r>
            <a:r>
              <a:rPr lang="en-US" sz="1700" dirty="0"/>
              <a:t> 11 </a:t>
            </a:r>
            <a:r>
              <a:rPr lang="en-US" sz="1700" dirty="0" err="1"/>
              <a:t>năm</a:t>
            </a:r>
            <a:r>
              <a:rPr lang="en-US" sz="1700" dirty="0"/>
              <a:t> 2018 </a:t>
            </a:r>
            <a:r>
              <a:rPr lang="en-US" sz="1700" dirty="0" err="1"/>
              <a:t>của</a:t>
            </a:r>
            <a:r>
              <a:rPr lang="en-US" sz="1700" dirty="0"/>
              <a:t> </a:t>
            </a:r>
            <a:r>
              <a:rPr lang="en-US" sz="1700" dirty="0" err="1"/>
              <a:t>Bộ</a:t>
            </a:r>
            <a:r>
              <a:rPr lang="en-US" sz="1700" dirty="0"/>
              <a:t> </a:t>
            </a:r>
            <a:r>
              <a:rPr lang="en-US" sz="1700" dirty="0" err="1"/>
              <a:t>trưởng</a:t>
            </a:r>
            <a:r>
              <a:rPr lang="en-US" sz="1700" dirty="0"/>
              <a:t> </a:t>
            </a:r>
            <a:r>
              <a:rPr lang="en-US" sz="1700" dirty="0" err="1"/>
              <a:t>Bộ</a:t>
            </a:r>
            <a:r>
              <a:rPr lang="en-US" sz="1700" dirty="0"/>
              <a:t> Y </a:t>
            </a:r>
            <a:r>
              <a:rPr lang="en-US" sz="1700" dirty="0" err="1"/>
              <a:t>tế</a:t>
            </a:r>
            <a:r>
              <a:rPr lang="en-US" sz="1700" dirty="0"/>
              <a:t>, </a:t>
            </a:r>
            <a:r>
              <a:rPr lang="en-US" sz="1700" dirty="0" err="1"/>
              <a:t>về</a:t>
            </a:r>
            <a:r>
              <a:rPr lang="en-US" sz="1700" dirty="0"/>
              <a:t> </a:t>
            </a:r>
            <a:r>
              <a:rPr lang="en-US" sz="1700" dirty="0" err="1"/>
              <a:t>Quy</a:t>
            </a:r>
            <a:r>
              <a:rPr lang="en-US" sz="1700" dirty="0"/>
              <a:t> </a:t>
            </a:r>
            <a:r>
              <a:rPr lang="en-US" sz="1700" dirty="0" err="1"/>
              <a:t>định</a:t>
            </a:r>
            <a:r>
              <a:rPr lang="en-US" sz="1700" dirty="0"/>
              <a:t> </a:t>
            </a:r>
            <a:r>
              <a:rPr lang="en-US" sz="1700" dirty="0" err="1"/>
              <a:t>thống</a:t>
            </a:r>
            <a:r>
              <a:rPr lang="en-US" sz="1700" dirty="0"/>
              <a:t> </a:t>
            </a:r>
            <a:r>
              <a:rPr lang="en-US" sz="1700" dirty="0" err="1"/>
              <a:t>nhất</a:t>
            </a:r>
            <a:r>
              <a:rPr lang="en-US" sz="1700" dirty="0"/>
              <a:t> </a:t>
            </a:r>
            <a:r>
              <a:rPr lang="en-US" sz="1700" dirty="0" err="1"/>
              <a:t>giá</a:t>
            </a:r>
            <a:r>
              <a:rPr lang="en-US" sz="1700" dirty="0"/>
              <a:t> </a:t>
            </a:r>
            <a:r>
              <a:rPr lang="en-US" sz="1700" dirty="0" err="1"/>
              <a:t>dịch</a:t>
            </a:r>
            <a:r>
              <a:rPr lang="en-US" sz="1700" dirty="0"/>
              <a:t> </a:t>
            </a:r>
            <a:r>
              <a:rPr lang="en-US" sz="1700" dirty="0" err="1"/>
              <a:t>vụ</a:t>
            </a:r>
            <a:r>
              <a:rPr lang="en-US" sz="1700" dirty="0"/>
              <a:t> </a:t>
            </a:r>
            <a:r>
              <a:rPr lang="en-US" sz="1700" dirty="0" err="1"/>
              <a:t>khám</a:t>
            </a:r>
            <a:r>
              <a:rPr lang="en-US" sz="1700" dirty="0"/>
              <a:t> </a:t>
            </a:r>
            <a:r>
              <a:rPr lang="en-US" sz="1700" dirty="0" err="1"/>
              <a:t>bệnh</a:t>
            </a:r>
            <a:r>
              <a:rPr lang="en-US" sz="1700" dirty="0"/>
              <a:t>, </a:t>
            </a:r>
            <a:r>
              <a:rPr lang="en-US" sz="1700" dirty="0" err="1"/>
              <a:t>chữa</a:t>
            </a:r>
            <a:r>
              <a:rPr lang="en-US" sz="1700" dirty="0"/>
              <a:t> </a:t>
            </a:r>
            <a:r>
              <a:rPr lang="en-US" sz="1700" dirty="0" err="1"/>
              <a:t>bệnh</a:t>
            </a:r>
            <a:r>
              <a:rPr lang="en-US" sz="1700" dirty="0"/>
              <a:t> </a:t>
            </a:r>
            <a:r>
              <a:rPr lang="en-US" sz="1700" dirty="0" err="1"/>
              <a:t>bảo</a:t>
            </a:r>
            <a:r>
              <a:rPr lang="en-US" sz="1700" dirty="0"/>
              <a:t> </a:t>
            </a:r>
            <a:r>
              <a:rPr lang="en-US" sz="1700" dirty="0" err="1"/>
              <a:t>hiểm</a:t>
            </a:r>
            <a:r>
              <a:rPr lang="en-US" sz="1700" dirty="0"/>
              <a:t> y </a:t>
            </a:r>
            <a:r>
              <a:rPr lang="en-US" sz="1700" dirty="0" err="1"/>
              <a:t>tế</a:t>
            </a:r>
            <a:r>
              <a:rPr lang="en-US" sz="1700" dirty="0"/>
              <a:t> </a:t>
            </a:r>
            <a:r>
              <a:rPr lang="en-US" sz="1700" dirty="0" err="1"/>
              <a:t>giữa</a:t>
            </a:r>
            <a:r>
              <a:rPr lang="en-US" sz="1700" dirty="0"/>
              <a:t> </a:t>
            </a:r>
            <a:r>
              <a:rPr lang="en-US" sz="1700" dirty="0" err="1"/>
              <a:t>các</a:t>
            </a:r>
            <a:r>
              <a:rPr lang="en-US" sz="1700" dirty="0"/>
              <a:t> </a:t>
            </a:r>
            <a:r>
              <a:rPr lang="en-US" sz="1700" dirty="0" err="1"/>
              <a:t>bệnh</a:t>
            </a:r>
            <a:r>
              <a:rPr lang="en-US" sz="1700" dirty="0"/>
              <a:t> </a:t>
            </a:r>
            <a:r>
              <a:rPr lang="en-US" sz="1700" dirty="0" err="1"/>
              <a:t>viện</a:t>
            </a:r>
            <a:r>
              <a:rPr lang="en-US" sz="1700" dirty="0"/>
              <a:t> </a:t>
            </a:r>
            <a:r>
              <a:rPr lang="en-US" sz="1700" dirty="0" err="1"/>
              <a:t>cùng</a:t>
            </a:r>
            <a:r>
              <a:rPr lang="en-US" sz="1700" dirty="0"/>
              <a:t> </a:t>
            </a:r>
            <a:r>
              <a:rPr lang="en-US" sz="1700" dirty="0" err="1"/>
              <a:t>hạng</a:t>
            </a:r>
            <a:r>
              <a:rPr lang="en-US" sz="1700" dirty="0"/>
              <a:t> </a:t>
            </a:r>
            <a:r>
              <a:rPr lang="en-US" sz="1700" dirty="0" err="1"/>
              <a:t>trên</a:t>
            </a:r>
            <a:r>
              <a:rPr lang="en-US" sz="1700" dirty="0"/>
              <a:t> </a:t>
            </a:r>
            <a:r>
              <a:rPr lang="en-US" sz="1700" dirty="0" err="1"/>
              <a:t>toàn</a:t>
            </a:r>
            <a:r>
              <a:rPr lang="en-US" sz="1700" dirty="0"/>
              <a:t> </a:t>
            </a:r>
            <a:r>
              <a:rPr lang="en-US" sz="1700" dirty="0" err="1"/>
              <a:t>quốc</a:t>
            </a:r>
            <a:r>
              <a:rPr lang="en-US" sz="1700" dirty="0"/>
              <a:t> </a:t>
            </a:r>
            <a:r>
              <a:rPr lang="en-US" sz="1700" dirty="0" err="1"/>
              <a:t>và</a:t>
            </a:r>
            <a:r>
              <a:rPr lang="en-US" sz="1700" dirty="0"/>
              <a:t> </a:t>
            </a:r>
            <a:r>
              <a:rPr lang="en-US" sz="1700" dirty="0" err="1"/>
              <a:t>hướng</a:t>
            </a:r>
            <a:r>
              <a:rPr lang="en-US" sz="1700" dirty="0"/>
              <a:t> </a:t>
            </a:r>
            <a:r>
              <a:rPr lang="en-US" sz="1700" dirty="0" err="1"/>
              <a:t>dẫn</a:t>
            </a:r>
            <a:r>
              <a:rPr lang="en-US" sz="1700" dirty="0"/>
              <a:t> </a:t>
            </a:r>
            <a:r>
              <a:rPr lang="en-US" sz="1700" dirty="0" err="1"/>
              <a:t>áp</a:t>
            </a:r>
            <a:r>
              <a:rPr lang="en-US" sz="1700" dirty="0"/>
              <a:t> </a:t>
            </a:r>
            <a:r>
              <a:rPr lang="en-US" sz="1700" dirty="0" err="1"/>
              <a:t>dụng</a:t>
            </a:r>
            <a:r>
              <a:rPr lang="en-US" sz="1700" dirty="0"/>
              <a:t> </a:t>
            </a:r>
            <a:r>
              <a:rPr lang="en-US" sz="1700" dirty="0" err="1"/>
              <a:t>giá</a:t>
            </a:r>
            <a:r>
              <a:rPr lang="en-US" sz="1700" dirty="0"/>
              <a:t>, </a:t>
            </a:r>
            <a:r>
              <a:rPr lang="en-US" sz="1700" dirty="0" err="1"/>
              <a:t>thanh</a:t>
            </a:r>
            <a:r>
              <a:rPr lang="en-US" sz="1700" dirty="0"/>
              <a:t> </a:t>
            </a:r>
            <a:r>
              <a:rPr lang="en-US" sz="1700" dirty="0" err="1"/>
              <a:t>toán</a:t>
            </a:r>
            <a:r>
              <a:rPr lang="en-US" sz="1700" dirty="0"/>
              <a:t> chi </a:t>
            </a:r>
            <a:r>
              <a:rPr lang="en-US" sz="1700" dirty="0" err="1"/>
              <a:t>phí</a:t>
            </a:r>
            <a:r>
              <a:rPr lang="en-US" sz="1700" dirty="0"/>
              <a:t> </a:t>
            </a:r>
            <a:r>
              <a:rPr lang="en-US" sz="1700" dirty="0" err="1"/>
              <a:t>khám</a:t>
            </a:r>
            <a:r>
              <a:rPr lang="en-US" sz="1700" dirty="0"/>
              <a:t> </a:t>
            </a:r>
            <a:r>
              <a:rPr lang="en-US" sz="1700" dirty="0" err="1"/>
              <a:t>bệnh</a:t>
            </a:r>
            <a:r>
              <a:rPr lang="en-US" sz="1700" dirty="0"/>
              <a:t>, </a:t>
            </a:r>
            <a:r>
              <a:rPr lang="en-US" sz="1700" dirty="0" err="1"/>
              <a:t>chữa</a:t>
            </a:r>
            <a:r>
              <a:rPr lang="en-US" sz="1700" dirty="0"/>
              <a:t> </a:t>
            </a:r>
            <a:r>
              <a:rPr lang="en-US" sz="1700" dirty="0" err="1"/>
              <a:t>bệnh</a:t>
            </a:r>
            <a:r>
              <a:rPr lang="en-US" sz="1700" dirty="0"/>
              <a:t> </a:t>
            </a:r>
            <a:r>
              <a:rPr lang="en-US" sz="1700" dirty="0" err="1"/>
              <a:t>trong</a:t>
            </a:r>
            <a:r>
              <a:rPr lang="en-US" sz="1700" dirty="0"/>
              <a:t> </a:t>
            </a:r>
            <a:r>
              <a:rPr lang="en-US" sz="1700" dirty="0" err="1"/>
              <a:t>một</a:t>
            </a:r>
            <a:r>
              <a:rPr lang="en-US" sz="1700" dirty="0"/>
              <a:t> </a:t>
            </a:r>
            <a:r>
              <a:rPr lang="en-US" sz="1700" dirty="0" err="1"/>
              <a:t>số</a:t>
            </a:r>
            <a:r>
              <a:rPr lang="en-US" sz="1700" dirty="0"/>
              <a:t> </a:t>
            </a:r>
            <a:r>
              <a:rPr lang="en-US" sz="1700" dirty="0" err="1"/>
              <a:t>trường</a:t>
            </a:r>
            <a:r>
              <a:rPr lang="en-US" sz="1700" dirty="0"/>
              <a:t> </a:t>
            </a:r>
            <a:r>
              <a:rPr lang="en-US" sz="1700" dirty="0" err="1"/>
              <a:t>hợp</a:t>
            </a:r>
            <a:endParaRPr lang="en-US" sz="1700" dirty="0"/>
          </a:p>
          <a:p>
            <a:pPr algn="just"/>
            <a:r>
              <a:rPr lang="en-US" sz="1700" dirty="0" err="1"/>
              <a:t>Thông</a:t>
            </a:r>
            <a:r>
              <a:rPr lang="en-US" sz="1700" dirty="0"/>
              <a:t> </a:t>
            </a:r>
            <a:r>
              <a:rPr lang="en-US" sz="1700" dirty="0" err="1"/>
              <a:t>tư</a:t>
            </a:r>
            <a:r>
              <a:rPr lang="en-US" sz="1700" dirty="0"/>
              <a:t> </a:t>
            </a:r>
            <a:r>
              <a:rPr lang="en-US" sz="1700" dirty="0" err="1"/>
              <a:t>số</a:t>
            </a:r>
            <a:r>
              <a:rPr lang="en-US" sz="1700" dirty="0"/>
              <a:t> 13/2019/TT-BYT </a:t>
            </a:r>
            <a:r>
              <a:rPr lang="en-US" sz="1700" dirty="0" err="1"/>
              <a:t>ngày</a:t>
            </a:r>
            <a:r>
              <a:rPr lang="en-US" sz="1700" dirty="0"/>
              <a:t> 05 </a:t>
            </a:r>
            <a:r>
              <a:rPr lang="en-US" sz="1700" dirty="0" err="1"/>
              <a:t>tháng</a:t>
            </a:r>
            <a:r>
              <a:rPr lang="en-US" sz="1700" dirty="0"/>
              <a:t> 7 </a:t>
            </a:r>
            <a:r>
              <a:rPr lang="en-US" sz="1700" dirty="0" err="1"/>
              <a:t>năm</a:t>
            </a:r>
            <a:r>
              <a:rPr lang="en-US" sz="1700" dirty="0"/>
              <a:t> 2019 </a:t>
            </a:r>
            <a:r>
              <a:rPr lang="en-US" sz="1700" dirty="0" err="1"/>
              <a:t>của</a:t>
            </a:r>
            <a:r>
              <a:rPr lang="en-US" sz="1700" dirty="0"/>
              <a:t> </a:t>
            </a:r>
            <a:r>
              <a:rPr lang="en-US" sz="1700" dirty="0" err="1"/>
              <a:t>Bộ</a:t>
            </a:r>
            <a:r>
              <a:rPr lang="en-US" sz="1700" dirty="0"/>
              <a:t> </a:t>
            </a:r>
            <a:r>
              <a:rPr lang="en-US" sz="1700" dirty="0" err="1"/>
              <a:t>trưởng</a:t>
            </a:r>
            <a:r>
              <a:rPr lang="en-US" sz="1700" dirty="0"/>
              <a:t> </a:t>
            </a:r>
            <a:r>
              <a:rPr lang="en-US" sz="1700" dirty="0" err="1"/>
              <a:t>Bộ</a:t>
            </a:r>
            <a:r>
              <a:rPr lang="en-US" sz="1700" dirty="0"/>
              <a:t> Y </a:t>
            </a:r>
            <a:r>
              <a:rPr lang="en-US" sz="1700" dirty="0" err="1"/>
              <a:t>tế</a:t>
            </a:r>
            <a:r>
              <a:rPr lang="en-US" sz="1700" dirty="0"/>
              <a:t>, </a:t>
            </a:r>
            <a:r>
              <a:rPr lang="en-US" sz="1700" dirty="0" err="1"/>
              <a:t>về</a:t>
            </a:r>
            <a:r>
              <a:rPr lang="en-US" sz="1700" dirty="0"/>
              <a:t> </a:t>
            </a:r>
            <a:r>
              <a:rPr lang="en-US" sz="1700" dirty="0" err="1"/>
              <a:t>Sửa</a:t>
            </a:r>
            <a:r>
              <a:rPr lang="en-US" sz="1700" dirty="0"/>
              <a:t> </a:t>
            </a:r>
            <a:r>
              <a:rPr lang="en-US" sz="1700" dirty="0" err="1"/>
              <a:t>đổi</a:t>
            </a:r>
            <a:r>
              <a:rPr lang="en-US" sz="1700" dirty="0"/>
              <a:t>, </a:t>
            </a:r>
            <a:r>
              <a:rPr lang="en-US" sz="1700" dirty="0" err="1"/>
              <a:t>bổ</a:t>
            </a:r>
            <a:r>
              <a:rPr lang="en-US" sz="1700" dirty="0"/>
              <a:t> sung </a:t>
            </a:r>
            <a:r>
              <a:rPr lang="en-US" sz="1700" dirty="0" err="1"/>
              <a:t>một</a:t>
            </a:r>
            <a:r>
              <a:rPr lang="en-US" sz="1700" dirty="0"/>
              <a:t> </a:t>
            </a:r>
            <a:r>
              <a:rPr lang="en-US" sz="1700" dirty="0" err="1"/>
              <a:t>số</a:t>
            </a:r>
            <a:r>
              <a:rPr lang="en-US" sz="1700" dirty="0"/>
              <a:t> </a:t>
            </a:r>
            <a:r>
              <a:rPr lang="en-US" sz="1700" dirty="0" err="1"/>
              <a:t>điều</a:t>
            </a:r>
            <a:r>
              <a:rPr lang="en-US" sz="1700" dirty="0"/>
              <a:t> </a:t>
            </a:r>
            <a:r>
              <a:rPr lang="en-US" sz="1700" dirty="0" err="1"/>
              <a:t>của</a:t>
            </a:r>
            <a:r>
              <a:rPr lang="en-US" sz="1700" dirty="0"/>
              <a:t> </a:t>
            </a:r>
            <a:r>
              <a:rPr lang="en-US" sz="1700" dirty="0" err="1"/>
              <a:t>Thông</a:t>
            </a:r>
            <a:r>
              <a:rPr lang="en-US" sz="1700" dirty="0"/>
              <a:t> </a:t>
            </a:r>
            <a:r>
              <a:rPr lang="en-US" sz="1700" dirty="0" err="1"/>
              <a:t>tư</a:t>
            </a:r>
            <a:r>
              <a:rPr lang="en-US" sz="1700" dirty="0"/>
              <a:t> </a:t>
            </a:r>
            <a:r>
              <a:rPr lang="en-US" sz="1700" dirty="0" err="1"/>
              <a:t>số</a:t>
            </a:r>
            <a:r>
              <a:rPr lang="en-US" sz="1700" dirty="0"/>
              <a:t> 39/2018/TT-BYT </a:t>
            </a:r>
            <a:r>
              <a:rPr lang="en-US" sz="1700" dirty="0" err="1"/>
              <a:t>ngày</a:t>
            </a:r>
            <a:r>
              <a:rPr lang="en-US" sz="1700" dirty="0"/>
              <a:t> 30/11/2018 </a:t>
            </a:r>
            <a:r>
              <a:rPr lang="en-US" sz="1700" dirty="0" err="1"/>
              <a:t>của</a:t>
            </a:r>
            <a:r>
              <a:rPr lang="en-US" sz="1700" dirty="0"/>
              <a:t> </a:t>
            </a:r>
            <a:r>
              <a:rPr lang="en-US" sz="1700" dirty="0" err="1"/>
              <a:t>Bộ</a:t>
            </a:r>
            <a:r>
              <a:rPr lang="en-US" sz="1700" dirty="0"/>
              <a:t> </a:t>
            </a:r>
            <a:r>
              <a:rPr lang="en-US" sz="1700" dirty="0" err="1"/>
              <a:t>trưởng</a:t>
            </a:r>
            <a:r>
              <a:rPr lang="en-US" sz="1700" dirty="0"/>
              <a:t> </a:t>
            </a:r>
            <a:r>
              <a:rPr lang="en-US" sz="1700" dirty="0" err="1"/>
              <a:t>Bộ</a:t>
            </a:r>
            <a:r>
              <a:rPr lang="en-US" sz="1700" dirty="0"/>
              <a:t> Y </a:t>
            </a:r>
            <a:r>
              <a:rPr lang="en-US" sz="1700" dirty="0" err="1"/>
              <a:t>tế</a:t>
            </a:r>
            <a:r>
              <a:rPr lang="en-US" sz="1700" dirty="0"/>
              <a:t> </a:t>
            </a:r>
            <a:r>
              <a:rPr lang="en-US" sz="1700" dirty="0" err="1"/>
              <a:t>quy</a:t>
            </a:r>
            <a:r>
              <a:rPr lang="en-US" sz="1700" dirty="0"/>
              <a:t> </a:t>
            </a:r>
            <a:r>
              <a:rPr lang="en-US" sz="1700" dirty="0" err="1"/>
              <a:t>định</a:t>
            </a:r>
            <a:r>
              <a:rPr lang="en-US" sz="1700" dirty="0"/>
              <a:t> </a:t>
            </a:r>
            <a:r>
              <a:rPr lang="en-US" sz="1700" dirty="0" err="1"/>
              <a:t>thống</a:t>
            </a:r>
            <a:r>
              <a:rPr lang="en-US" sz="1700" dirty="0"/>
              <a:t> </a:t>
            </a:r>
            <a:r>
              <a:rPr lang="en-US" sz="1700" dirty="0" err="1"/>
              <a:t>nhất</a:t>
            </a:r>
            <a:r>
              <a:rPr lang="en-US" sz="1700" dirty="0"/>
              <a:t> </a:t>
            </a:r>
            <a:r>
              <a:rPr lang="en-US" sz="1700" dirty="0" err="1"/>
              <a:t>giá</a:t>
            </a:r>
            <a:r>
              <a:rPr lang="en-US" sz="1700" dirty="0"/>
              <a:t> </a:t>
            </a:r>
            <a:r>
              <a:rPr lang="en-US" sz="1700" dirty="0" err="1"/>
              <a:t>dịch</a:t>
            </a:r>
            <a:r>
              <a:rPr lang="en-US" sz="1700" dirty="0"/>
              <a:t> </a:t>
            </a:r>
            <a:r>
              <a:rPr lang="en-US" sz="1700" dirty="0" err="1"/>
              <a:t>vụ</a:t>
            </a:r>
            <a:r>
              <a:rPr lang="en-US" sz="1700" dirty="0"/>
              <a:t> </a:t>
            </a:r>
            <a:r>
              <a:rPr lang="en-US" sz="1700" dirty="0" err="1"/>
              <a:t>khám</a:t>
            </a:r>
            <a:r>
              <a:rPr lang="en-US" sz="1700" dirty="0"/>
              <a:t> </a:t>
            </a:r>
            <a:r>
              <a:rPr lang="en-US" sz="1700" dirty="0" err="1"/>
              <a:t>bệnh</a:t>
            </a:r>
            <a:r>
              <a:rPr lang="en-US" sz="1700" dirty="0"/>
              <a:t>, </a:t>
            </a:r>
            <a:r>
              <a:rPr lang="en-US" sz="1700" dirty="0" err="1"/>
              <a:t>chữa</a:t>
            </a:r>
            <a:r>
              <a:rPr lang="en-US" sz="1700" dirty="0"/>
              <a:t> </a:t>
            </a:r>
            <a:r>
              <a:rPr lang="en-US" sz="1700" dirty="0" err="1"/>
              <a:t>bệnh</a:t>
            </a:r>
            <a:r>
              <a:rPr lang="en-US" sz="1700" dirty="0"/>
              <a:t> </a:t>
            </a:r>
            <a:r>
              <a:rPr lang="en-US" sz="1700" dirty="0" err="1"/>
              <a:t>bảo</a:t>
            </a:r>
            <a:r>
              <a:rPr lang="en-US" sz="1700" dirty="0"/>
              <a:t> </a:t>
            </a:r>
            <a:r>
              <a:rPr lang="en-US" sz="1700" dirty="0" err="1"/>
              <a:t>hiểm</a:t>
            </a:r>
            <a:r>
              <a:rPr lang="en-US" sz="1700" dirty="0"/>
              <a:t> y </a:t>
            </a:r>
            <a:r>
              <a:rPr lang="en-US" sz="1700" dirty="0" err="1"/>
              <a:t>tế</a:t>
            </a:r>
            <a:r>
              <a:rPr lang="en-US" sz="1700" dirty="0"/>
              <a:t> </a:t>
            </a:r>
            <a:r>
              <a:rPr lang="en-US" sz="1700" dirty="0" err="1"/>
              <a:t>giữa</a:t>
            </a:r>
            <a:r>
              <a:rPr lang="en-US" sz="1700" dirty="0"/>
              <a:t> </a:t>
            </a:r>
            <a:r>
              <a:rPr lang="en-US" sz="1700" dirty="0" err="1"/>
              <a:t>các</a:t>
            </a:r>
            <a:r>
              <a:rPr lang="en-US" sz="1700" dirty="0"/>
              <a:t> </a:t>
            </a:r>
            <a:r>
              <a:rPr lang="en-US" sz="1700" dirty="0" err="1"/>
              <a:t>bệnh</a:t>
            </a:r>
            <a:r>
              <a:rPr lang="en-US" sz="1700" dirty="0"/>
              <a:t> </a:t>
            </a:r>
            <a:r>
              <a:rPr lang="en-US" sz="1700" dirty="0" err="1"/>
              <a:t>viện</a:t>
            </a:r>
            <a:r>
              <a:rPr lang="en-US" sz="1700" dirty="0"/>
              <a:t> </a:t>
            </a:r>
            <a:r>
              <a:rPr lang="en-US" sz="1700" dirty="0" err="1"/>
              <a:t>cùng</a:t>
            </a:r>
            <a:r>
              <a:rPr lang="en-US" sz="1700" dirty="0"/>
              <a:t> </a:t>
            </a:r>
            <a:r>
              <a:rPr lang="en-US" sz="1700" dirty="0" err="1"/>
              <a:t>hạng</a:t>
            </a:r>
            <a:r>
              <a:rPr lang="en-US" sz="1700" dirty="0"/>
              <a:t> </a:t>
            </a:r>
            <a:r>
              <a:rPr lang="en-US" sz="1700" dirty="0" err="1"/>
              <a:t>trên</a:t>
            </a:r>
            <a:r>
              <a:rPr lang="en-US" sz="1700" dirty="0"/>
              <a:t> </a:t>
            </a:r>
            <a:r>
              <a:rPr lang="en-US" sz="1700" dirty="0" err="1"/>
              <a:t>toàn</a:t>
            </a:r>
            <a:r>
              <a:rPr lang="en-US" sz="1700" dirty="0"/>
              <a:t> </a:t>
            </a:r>
            <a:r>
              <a:rPr lang="en-US" sz="1700" dirty="0" err="1"/>
              <a:t>quốc</a:t>
            </a:r>
            <a:r>
              <a:rPr lang="en-US" sz="1700" dirty="0"/>
              <a:t> </a:t>
            </a:r>
            <a:r>
              <a:rPr lang="en-US" sz="1700" dirty="0" err="1"/>
              <a:t>và</a:t>
            </a:r>
            <a:r>
              <a:rPr lang="en-US" sz="1700" dirty="0"/>
              <a:t> </a:t>
            </a:r>
            <a:r>
              <a:rPr lang="en-US" sz="1700" dirty="0" err="1"/>
              <a:t>hướng</a:t>
            </a:r>
            <a:r>
              <a:rPr lang="en-US" sz="1700" dirty="0"/>
              <a:t> </a:t>
            </a:r>
            <a:r>
              <a:rPr lang="en-US" sz="1700" dirty="0" err="1"/>
              <a:t>dẫn</a:t>
            </a:r>
            <a:r>
              <a:rPr lang="en-US" sz="1700" dirty="0"/>
              <a:t> </a:t>
            </a:r>
            <a:r>
              <a:rPr lang="en-US" sz="1700" dirty="0" err="1"/>
              <a:t>áp</a:t>
            </a:r>
            <a:r>
              <a:rPr lang="en-US" sz="1700" dirty="0"/>
              <a:t> </a:t>
            </a:r>
            <a:r>
              <a:rPr lang="en-US" sz="1700" dirty="0" err="1"/>
              <a:t>dụng</a:t>
            </a:r>
            <a:r>
              <a:rPr lang="en-US" sz="1700" dirty="0"/>
              <a:t> </a:t>
            </a:r>
            <a:r>
              <a:rPr lang="en-US" sz="1700" dirty="0" err="1"/>
              <a:t>giá</a:t>
            </a:r>
            <a:r>
              <a:rPr lang="en-US" sz="1700" dirty="0"/>
              <a:t>, </a:t>
            </a:r>
            <a:r>
              <a:rPr lang="en-US" sz="1700" dirty="0" err="1"/>
              <a:t>thanh</a:t>
            </a:r>
            <a:r>
              <a:rPr lang="en-US" sz="1700" dirty="0"/>
              <a:t> </a:t>
            </a:r>
            <a:r>
              <a:rPr lang="en-US" sz="1700" dirty="0" err="1"/>
              <a:t>toán</a:t>
            </a:r>
            <a:r>
              <a:rPr lang="en-US" sz="1700" dirty="0"/>
              <a:t> chi </a:t>
            </a:r>
            <a:r>
              <a:rPr lang="en-US" sz="1700" dirty="0" err="1"/>
              <a:t>phí</a:t>
            </a:r>
            <a:r>
              <a:rPr lang="en-US" sz="1700" dirty="0"/>
              <a:t> </a:t>
            </a:r>
            <a:r>
              <a:rPr lang="en-US" sz="1700" dirty="0" err="1"/>
              <a:t>khám</a:t>
            </a:r>
            <a:r>
              <a:rPr lang="en-US" sz="1700" dirty="0"/>
              <a:t> </a:t>
            </a:r>
            <a:r>
              <a:rPr lang="en-US" sz="1700" dirty="0" err="1"/>
              <a:t>bệnh</a:t>
            </a:r>
            <a:r>
              <a:rPr lang="en-US" sz="1700" dirty="0"/>
              <a:t>, </a:t>
            </a:r>
            <a:r>
              <a:rPr lang="en-US" sz="1700" dirty="0" err="1"/>
              <a:t>chữa</a:t>
            </a:r>
            <a:r>
              <a:rPr lang="en-US" sz="1700" dirty="0"/>
              <a:t> </a:t>
            </a:r>
            <a:r>
              <a:rPr lang="en-US" sz="1700" dirty="0" err="1"/>
              <a:t>bệnh</a:t>
            </a:r>
            <a:r>
              <a:rPr lang="en-US" sz="1700" dirty="0"/>
              <a:t> </a:t>
            </a:r>
            <a:r>
              <a:rPr lang="en-US" sz="1700" dirty="0" err="1"/>
              <a:t>trong</a:t>
            </a:r>
            <a:r>
              <a:rPr lang="en-US" sz="1700" dirty="0"/>
              <a:t> </a:t>
            </a:r>
            <a:r>
              <a:rPr lang="en-US" sz="1700" dirty="0" err="1"/>
              <a:t>một</a:t>
            </a:r>
            <a:r>
              <a:rPr lang="en-US" sz="1700" dirty="0"/>
              <a:t> </a:t>
            </a:r>
            <a:r>
              <a:rPr lang="en-US" sz="1700" dirty="0" err="1"/>
              <a:t>số</a:t>
            </a:r>
            <a:r>
              <a:rPr lang="en-US" sz="1700" dirty="0"/>
              <a:t> </a:t>
            </a:r>
            <a:r>
              <a:rPr lang="en-US" sz="1700" dirty="0" err="1"/>
              <a:t>trường</a:t>
            </a:r>
            <a:r>
              <a:rPr lang="en-US" sz="1700" dirty="0"/>
              <a:t> </a:t>
            </a:r>
            <a:r>
              <a:rPr lang="en-US" sz="1700" dirty="0" err="1" smtClean="0"/>
              <a:t>hợp</a:t>
            </a:r>
            <a:endParaRPr lang="en-US" sz="1700" dirty="0" smtClean="0"/>
          </a:p>
          <a:p>
            <a:pPr algn="just"/>
            <a:r>
              <a:rPr lang="en-US" sz="1700" dirty="0" err="1"/>
              <a:t>Một</a:t>
            </a:r>
            <a:r>
              <a:rPr lang="en-US" sz="1700" dirty="0"/>
              <a:t> </a:t>
            </a:r>
            <a:r>
              <a:rPr lang="en-US" sz="1700" dirty="0" err="1"/>
              <a:t>số</a:t>
            </a:r>
            <a:r>
              <a:rPr lang="en-US" sz="1700" dirty="0"/>
              <a:t> </a:t>
            </a:r>
            <a:r>
              <a:rPr lang="en-US" sz="1700" dirty="0" err="1"/>
              <a:t>câu</a:t>
            </a:r>
            <a:r>
              <a:rPr lang="en-US" sz="1700" dirty="0"/>
              <a:t> </a:t>
            </a:r>
            <a:r>
              <a:rPr lang="en-US" sz="1700" dirty="0" err="1"/>
              <a:t>hỏi</a:t>
            </a:r>
            <a:r>
              <a:rPr lang="en-US" sz="1700" dirty="0"/>
              <a:t> </a:t>
            </a:r>
            <a:r>
              <a:rPr lang="en-US" sz="1700" dirty="0" err="1"/>
              <a:t>chuyên</a:t>
            </a:r>
            <a:r>
              <a:rPr lang="en-US" sz="1700" dirty="0"/>
              <a:t> </a:t>
            </a:r>
            <a:r>
              <a:rPr lang="en-US" sz="1700" dirty="0" err="1"/>
              <a:t>môn</a:t>
            </a:r>
            <a:r>
              <a:rPr lang="en-US" sz="1700" dirty="0"/>
              <a:t> </a:t>
            </a:r>
            <a:r>
              <a:rPr lang="en-US" sz="1700" dirty="0" err="1"/>
              <a:t>đáp</a:t>
            </a:r>
            <a:r>
              <a:rPr lang="en-US" sz="1700" dirty="0"/>
              <a:t> </a:t>
            </a:r>
            <a:r>
              <a:rPr lang="en-US" sz="1700" dirty="0" err="1"/>
              <a:t>ứng</a:t>
            </a:r>
            <a:r>
              <a:rPr lang="en-US" sz="1700" dirty="0"/>
              <a:t> </a:t>
            </a:r>
            <a:r>
              <a:rPr lang="en-US" sz="1700" dirty="0" err="1"/>
              <a:t>yêu</a:t>
            </a:r>
            <a:r>
              <a:rPr lang="en-US" sz="1700" dirty="0"/>
              <a:t> </a:t>
            </a:r>
            <a:r>
              <a:rPr lang="en-US" sz="1700" dirty="0" err="1"/>
              <a:t>cầu</a:t>
            </a:r>
            <a:r>
              <a:rPr lang="en-US" sz="1700" dirty="0"/>
              <a:t> </a:t>
            </a:r>
            <a:r>
              <a:rPr lang="en-US" sz="1700" dirty="0" err="1"/>
              <a:t>vị</a:t>
            </a:r>
            <a:r>
              <a:rPr lang="en-US" sz="1700" dirty="0"/>
              <a:t> </a:t>
            </a:r>
            <a:r>
              <a:rPr lang="en-US" sz="1700" dirty="0" err="1"/>
              <a:t>trí</a:t>
            </a:r>
            <a:r>
              <a:rPr lang="en-US" sz="1700" dirty="0"/>
              <a:t> </a:t>
            </a:r>
            <a:r>
              <a:rPr lang="en-US" sz="1700" dirty="0" err="1"/>
              <a:t>việc</a:t>
            </a:r>
            <a:r>
              <a:rPr lang="en-US" sz="1700" dirty="0"/>
              <a:t> </a:t>
            </a:r>
            <a:r>
              <a:rPr lang="en-US" sz="1700" dirty="0" err="1" smtClean="0"/>
              <a:t>làm</a:t>
            </a:r>
            <a:endParaRPr lang="en-US" sz="1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353" y="506368"/>
            <a:ext cx="1921248" cy="14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43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TÀI LIỆU ÔN </a:t>
            </a:r>
            <a:r>
              <a:rPr lang="en-US" b="1" dirty="0" smtClean="0">
                <a:solidFill>
                  <a:srgbClr val="FF0000"/>
                </a:solidFill>
              </a:rPr>
              <a:t>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</a:rPr>
              <a:t>B.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Kiến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thức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chuyên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môn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: 60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điểm</a:t>
            </a:r>
            <a:endParaRPr lang="en-US" sz="4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4800" b="1" dirty="0" smtClean="0"/>
              <a:t>5. </a:t>
            </a:r>
            <a:r>
              <a:rPr lang="en-US" sz="4800" b="1" dirty="0" err="1" smtClean="0"/>
              <a:t>Kỹ</a:t>
            </a:r>
            <a:r>
              <a:rPr lang="en-US" sz="4800" b="1" dirty="0" smtClean="0"/>
              <a:t> </a:t>
            </a:r>
            <a:r>
              <a:rPr lang="en-US" sz="4800" b="1" dirty="0" err="1"/>
              <a:t>thuật</a:t>
            </a:r>
            <a:r>
              <a:rPr lang="en-US" sz="4800" b="1" dirty="0"/>
              <a:t> </a:t>
            </a:r>
            <a:r>
              <a:rPr lang="en-US" sz="4800" b="1" dirty="0" err="1"/>
              <a:t>viên</a:t>
            </a:r>
            <a:r>
              <a:rPr lang="en-US" sz="4800" b="1" dirty="0"/>
              <a:t>:</a:t>
            </a:r>
            <a:endParaRPr lang="en-US" sz="4800" dirty="0"/>
          </a:p>
          <a:p>
            <a:pPr lvl="0" algn="just"/>
            <a:r>
              <a:rPr lang="en-US" sz="4800" dirty="0" err="1"/>
              <a:t>Thông</a:t>
            </a:r>
            <a:r>
              <a:rPr lang="en-US" sz="4800" dirty="0"/>
              <a:t> </a:t>
            </a:r>
            <a:r>
              <a:rPr lang="en-US" sz="4800" dirty="0" err="1"/>
              <a:t>tư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39/2018/TT-BYT </a:t>
            </a:r>
            <a:r>
              <a:rPr lang="en-US" sz="4800" dirty="0" err="1"/>
              <a:t>ngày</a:t>
            </a:r>
            <a:r>
              <a:rPr lang="en-US" sz="4800" dirty="0"/>
              <a:t> 30 </a:t>
            </a:r>
            <a:r>
              <a:rPr lang="en-US" sz="4800" dirty="0" err="1"/>
              <a:t>tháng</a:t>
            </a:r>
            <a:r>
              <a:rPr lang="en-US" sz="4800" dirty="0"/>
              <a:t> 11 </a:t>
            </a:r>
            <a:r>
              <a:rPr lang="en-US" sz="4800" dirty="0" err="1"/>
              <a:t>năm</a:t>
            </a:r>
            <a:r>
              <a:rPr lang="en-US" sz="4800" dirty="0"/>
              <a:t> 2018 </a:t>
            </a:r>
            <a:r>
              <a:rPr lang="en-US" sz="4800" dirty="0" err="1"/>
              <a:t>của</a:t>
            </a:r>
            <a:r>
              <a:rPr lang="en-US" sz="4800" dirty="0"/>
              <a:t> </a:t>
            </a:r>
            <a:r>
              <a:rPr lang="en-US" sz="4800" dirty="0" err="1"/>
              <a:t>Bộ</a:t>
            </a:r>
            <a:r>
              <a:rPr lang="en-US" sz="4800" dirty="0"/>
              <a:t> </a:t>
            </a:r>
            <a:r>
              <a:rPr lang="en-US" sz="4800" dirty="0" err="1"/>
              <a:t>trưởng</a:t>
            </a:r>
            <a:r>
              <a:rPr lang="en-US" sz="4800" dirty="0"/>
              <a:t> </a:t>
            </a:r>
            <a:r>
              <a:rPr lang="en-US" sz="4800" dirty="0" err="1"/>
              <a:t>Bộ</a:t>
            </a:r>
            <a:r>
              <a:rPr lang="en-US" sz="4800" dirty="0"/>
              <a:t> Y </a:t>
            </a:r>
            <a:r>
              <a:rPr lang="en-US" sz="4800" dirty="0" err="1"/>
              <a:t>tế</a:t>
            </a:r>
            <a:r>
              <a:rPr lang="en-US" sz="4800" dirty="0"/>
              <a:t>, </a:t>
            </a:r>
            <a:r>
              <a:rPr lang="en-US" sz="4800" dirty="0" err="1"/>
              <a:t>về</a:t>
            </a:r>
            <a:r>
              <a:rPr lang="en-US" sz="4800" dirty="0"/>
              <a:t> </a:t>
            </a:r>
            <a:r>
              <a:rPr lang="en-US" sz="4800" dirty="0" err="1"/>
              <a:t>Quy</a:t>
            </a:r>
            <a:r>
              <a:rPr lang="en-US" sz="4800" dirty="0"/>
              <a:t> </a:t>
            </a:r>
            <a:r>
              <a:rPr lang="en-US" sz="4800" dirty="0" err="1"/>
              <a:t>định</a:t>
            </a:r>
            <a:r>
              <a:rPr lang="en-US" sz="4800" dirty="0"/>
              <a:t> </a:t>
            </a:r>
            <a:r>
              <a:rPr lang="en-US" sz="4800" dirty="0" err="1"/>
              <a:t>thống</a:t>
            </a:r>
            <a:r>
              <a:rPr lang="en-US" sz="4800" dirty="0"/>
              <a:t> </a:t>
            </a:r>
            <a:r>
              <a:rPr lang="en-US" sz="4800" dirty="0" err="1"/>
              <a:t>nhất</a:t>
            </a:r>
            <a:r>
              <a:rPr lang="en-US" sz="4800" dirty="0"/>
              <a:t> </a:t>
            </a:r>
            <a:r>
              <a:rPr lang="en-US" sz="4800" dirty="0" err="1"/>
              <a:t>giá</a:t>
            </a:r>
            <a:r>
              <a:rPr lang="en-US" sz="4800" dirty="0"/>
              <a:t> </a:t>
            </a:r>
            <a:r>
              <a:rPr lang="en-US" sz="4800" dirty="0" err="1"/>
              <a:t>dịch</a:t>
            </a:r>
            <a:r>
              <a:rPr lang="en-US" sz="4800" dirty="0"/>
              <a:t> </a:t>
            </a:r>
            <a:r>
              <a:rPr lang="en-US" sz="4800" dirty="0" err="1"/>
              <a:t>vụ</a:t>
            </a:r>
            <a:r>
              <a:rPr lang="en-US" sz="4800" dirty="0"/>
              <a:t> </a:t>
            </a:r>
            <a:r>
              <a:rPr lang="en-US" sz="4800" dirty="0" err="1"/>
              <a:t>khám</a:t>
            </a:r>
            <a:r>
              <a:rPr lang="en-US" sz="4800" dirty="0"/>
              <a:t> </a:t>
            </a:r>
            <a:r>
              <a:rPr lang="en-US" sz="4800" dirty="0" err="1"/>
              <a:t>bệnh</a:t>
            </a:r>
            <a:r>
              <a:rPr lang="en-US" sz="4800" dirty="0"/>
              <a:t>, </a:t>
            </a:r>
            <a:r>
              <a:rPr lang="en-US" sz="4800" dirty="0" err="1"/>
              <a:t>chữa</a:t>
            </a:r>
            <a:r>
              <a:rPr lang="en-US" sz="4800" dirty="0"/>
              <a:t> </a:t>
            </a:r>
            <a:r>
              <a:rPr lang="en-US" sz="4800" dirty="0" err="1"/>
              <a:t>bệnh</a:t>
            </a:r>
            <a:r>
              <a:rPr lang="en-US" sz="4800" dirty="0"/>
              <a:t> </a:t>
            </a:r>
            <a:r>
              <a:rPr lang="en-US" sz="4800" dirty="0" err="1"/>
              <a:t>bảo</a:t>
            </a:r>
            <a:r>
              <a:rPr lang="en-US" sz="4800" dirty="0"/>
              <a:t> </a:t>
            </a:r>
            <a:r>
              <a:rPr lang="en-US" sz="4800" dirty="0" err="1"/>
              <a:t>hiểm</a:t>
            </a:r>
            <a:r>
              <a:rPr lang="en-US" sz="4800" dirty="0"/>
              <a:t> y </a:t>
            </a:r>
            <a:r>
              <a:rPr lang="en-US" sz="4800" dirty="0" err="1"/>
              <a:t>tế</a:t>
            </a:r>
            <a:r>
              <a:rPr lang="en-US" sz="4800" dirty="0"/>
              <a:t> </a:t>
            </a:r>
            <a:r>
              <a:rPr lang="en-US" sz="4800" dirty="0" err="1"/>
              <a:t>giữa</a:t>
            </a:r>
            <a:r>
              <a:rPr lang="en-US" sz="4800" dirty="0"/>
              <a:t> </a:t>
            </a:r>
            <a:r>
              <a:rPr lang="en-US" sz="4800" dirty="0" err="1"/>
              <a:t>các</a:t>
            </a:r>
            <a:r>
              <a:rPr lang="en-US" sz="4800" dirty="0"/>
              <a:t> </a:t>
            </a:r>
            <a:r>
              <a:rPr lang="en-US" sz="4800" dirty="0" err="1"/>
              <a:t>bệnh</a:t>
            </a:r>
            <a:r>
              <a:rPr lang="en-US" sz="4800" dirty="0"/>
              <a:t> </a:t>
            </a:r>
            <a:r>
              <a:rPr lang="en-US" sz="4800" dirty="0" err="1"/>
              <a:t>viện</a:t>
            </a:r>
            <a:r>
              <a:rPr lang="en-US" sz="4800" dirty="0"/>
              <a:t> </a:t>
            </a:r>
            <a:r>
              <a:rPr lang="en-US" sz="4800" dirty="0" err="1"/>
              <a:t>cùng</a:t>
            </a:r>
            <a:r>
              <a:rPr lang="en-US" sz="4800" dirty="0"/>
              <a:t> </a:t>
            </a:r>
            <a:r>
              <a:rPr lang="en-US" sz="4800" dirty="0" err="1"/>
              <a:t>hạng</a:t>
            </a:r>
            <a:r>
              <a:rPr lang="en-US" sz="4800" dirty="0"/>
              <a:t> </a:t>
            </a:r>
            <a:r>
              <a:rPr lang="en-US" sz="4800" dirty="0" err="1"/>
              <a:t>trên</a:t>
            </a:r>
            <a:r>
              <a:rPr lang="en-US" sz="4800" dirty="0"/>
              <a:t> </a:t>
            </a:r>
            <a:r>
              <a:rPr lang="en-US" sz="4800" dirty="0" err="1"/>
              <a:t>toàn</a:t>
            </a:r>
            <a:r>
              <a:rPr lang="en-US" sz="4800" dirty="0"/>
              <a:t> </a:t>
            </a:r>
            <a:r>
              <a:rPr lang="en-US" sz="4800" dirty="0" err="1"/>
              <a:t>quốc</a:t>
            </a:r>
            <a:r>
              <a:rPr lang="en-US" sz="4800" dirty="0"/>
              <a:t> </a:t>
            </a:r>
            <a:r>
              <a:rPr lang="en-US" sz="4800" dirty="0" err="1"/>
              <a:t>và</a:t>
            </a:r>
            <a:r>
              <a:rPr lang="en-US" sz="4800" dirty="0"/>
              <a:t> </a:t>
            </a:r>
            <a:r>
              <a:rPr lang="en-US" sz="4800" dirty="0" err="1"/>
              <a:t>hướng</a:t>
            </a:r>
            <a:r>
              <a:rPr lang="en-US" sz="4800" dirty="0"/>
              <a:t> </a:t>
            </a:r>
            <a:r>
              <a:rPr lang="en-US" sz="4800" dirty="0" err="1"/>
              <a:t>dẫn</a:t>
            </a:r>
            <a:r>
              <a:rPr lang="en-US" sz="4800" dirty="0"/>
              <a:t> </a:t>
            </a:r>
            <a:r>
              <a:rPr lang="en-US" sz="4800" dirty="0" err="1"/>
              <a:t>áp</a:t>
            </a:r>
            <a:r>
              <a:rPr lang="en-US" sz="4800" dirty="0"/>
              <a:t> </a:t>
            </a:r>
            <a:r>
              <a:rPr lang="en-US" sz="4800" dirty="0" err="1"/>
              <a:t>dụng</a:t>
            </a:r>
            <a:r>
              <a:rPr lang="en-US" sz="4800" dirty="0"/>
              <a:t> </a:t>
            </a:r>
            <a:r>
              <a:rPr lang="en-US" sz="4800" dirty="0" err="1"/>
              <a:t>giá</a:t>
            </a:r>
            <a:r>
              <a:rPr lang="en-US" sz="4800" dirty="0"/>
              <a:t>, </a:t>
            </a:r>
            <a:r>
              <a:rPr lang="en-US" sz="4800" dirty="0" err="1"/>
              <a:t>thanh</a:t>
            </a:r>
            <a:r>
              <a:rPr lang="en-US" sz="4800" dirty="0"/>
              <a:t> </a:t>
            </a:r>
            <a:r>
              <a:rPr lang="en-US" sz="4800" dirty="0" err="1"/>
              <a:t>toán</a:t>
            </a:r>
            <a:r>
              <a:rPr lang="en-US" sz="4800" dirty="0"/>
              <a:t> chi </a:t>
            </a:r>
            <a:r>
              <a:rPr lang="en-US" sz="4800" dirty="0" err="1"/>
              <a:t>phí</a:t>
            </a:r>
            <a:r>
              <a:rPr lang="en-US" sz="4800" dirty="0"/>
              <a:t> </a:t>
            </a:r>
            <a:r>
              <a:rPr lang="en-US" sz="4800" dirty="0" err="1"/>
              <a:t>khám</a:t>
            </a:r>
            <a:r>
              <a:rPr lang="en-US" sz="4800" dirty="0"/>
              <a:t> </a:t>
            </a:r>
            <a:r>
              <a:rPr lang="en-US" sz="4800" dirty="0" err="1"/>
              <a:t>bệnh</a:t>
            </a:r>
            <a:r>
              <a:rPr lang="en-US" sz="4800" dirty="0"/>
              <a:t>, </a:t>
            </a:r>
            <a:r>
              <a:rPr lang="en-US" sz="4800" dirty="0" err="1"/>
              <a:t>chữa</a:t>
            </a:r>
            <a:r>
              <a:rPr lang="en-US" sz="4800" dirty="0"/>
              <a:t> </a:t>
            </a:r>
            <a:r>
              <a:rPr lang="en-US" sz="4800" dirty="0" err="1"/>
              <a:t>bệnh</a:t>
            </a:r>
            <a:r>
              <a:rPr lang="en-US" sz="4800" dirty="0"/>
              <a:t> </a:t>
            </a:r>
            <a:r>
              <a:rPr lang="en-US" sz="4800" dirty="0" err="1"/>
              <a:t>trong</a:t>
            </a:r>
            <a:r>
              <a:rPr lang="en-US" sz="4800" dirty="0"/>
              <a:t> </a:t>
            </a:r>
            <a:r>
              <a:rPr lang="en-US" sz="4800" dirty="0" err="1"/>
              <a:t>một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</a:t>
            </a:r>
            <a:r>
              <a:rPr lang="en-US" sz="4800" dirty="0" err="1"/>
              <a:t>trường</a:t>
            </a:r>
            <a:r>
              <a:rPr lang="en-US" sz="4800" dirty="0"/>
              <a:t> </a:t>
            </a:r>
            <a:r>
              <a:rPr lang="en-US" sz="4800" dirty="0" err="1"/>
              <a:t>hợp</a:t>
            </a:r>
            <a:endParaRPr lang="en-US" sz="4800" dirty="0"/>
          </a:p>
          <a:p>
            <a:pPr lvl="0" algn="just"/>
            <a:r>
              <a:rPr lang="en-US" sz="4800" dirty="0" err="1"/>
              <a:t>Thông</a:t>
            </a:r>
            <a:r>
              <a:rPr lang="en-US" sz="4800" dirty="0"/>
              <a:t> </a:t>
            </a:r>
            <a:r>
              <a:rPr lang="en-US" sz="4800" dirty="0" err="1"/>
              <a:t>tư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13/2019/TT-BYT </a:t>
            </a:r>
            <a:r>
              <a:rPr lang="en-US" sz="4800" dirty="0" err="1"/>
              <a:t>ngày</a:t>
            </a:r>
            <a:r>
              <a:rPr lang="en-US" sz="4800" dirty="0"/>
              <a:t> 05 </a:t>
            </a:r>
            <a:r>
              <a:rPr lang="en-US" sz="4800" dirty="0" err="1"/>
              <a:t>tháng</a:t>
            </a:r>
            <a:r>
              <a:rPr lang="en-US" sz="4800" dirty="0"/>
              <a:t> 7 </a:t>
            </a:r>
            <a:r>
              <a:rPr lang="en-US" sz="4800" dirty="0" err="1"/>
              <a:t>năm</a:t>
            </a:r>
            <a:r>
              <a:rPr lang="en-US" sz="4800" dirty="0"/>
              <a:t> 2019 </a:t>
            </a:r>
            <a:r>
              <a:rPr lang="en-US" sz="4800" dirty="0" err="1"/>
              <a:t>của</a:t>
            </a:r>
            <a:r>
              <a:rPr lang="en-US" sz="4800" dirty="0"/>
              <a:t> </a:t>
            </a:r>
            <a:r>
              <a:rPr lang="en-US" sz="4800" dirty="0" err="1"/>
              <a:t>Bộ</a:t>
            </a:r>
            <a:r>
              <a:rPr lang="en-US" sz="4800" dirty="0"/>
              <a:t> </a:t>
            </a:r>
            <a:r>
              <a:rPr lang="en-US" sz="4800" dirty="0" err="1"/>
              <a:t>trưởng</a:t>
            </a:r>
            <a:r>
              <a:rPr lang="en-US" sz="4800" dirty="0"/>
              <a:t> </a:t>
            </a:r>
            <a:r>
              <a:rPr lang="en-US" sz="4800" dirty="0" err="1"/>
              <a:t>Bộ</a:t>
            </a:r>
            <a:r>
              <a:rPr lang="en-US" sz="4800" dirty="0"/>
              <a:t> Y </a:t>
            </a:r>
            <a:r>
              <a:rPr lang="en-US" sz="4800" dirty="0" err="1"/>
              <a:t>tế</a:t>
            </a:r>
            <a:r>
              <a:rPr lang="en-US" sz="4800" dirty="0"/>
              <a:t>, </a:t>
            </a:r>
            <a:r>
              <a:rPr lang="en-US" sz="4800" dirty="0" err="1"/>
              <a:t>về</a:t>
            </a:r>
            <a:r>
              <a:rPr lang="en-US" sz="4800" dirty="0"/>
              <a:t> </a:t>
            </a:r>
            <a:r>
              <a:rPr lang="en-US" sz="4800" dirty="0" err="1"/>
              <a:t>Sửa</a:t>
            </a:r>
            <a:r>
              <a:rPr lang="en-US" sz="4800" dirty="0"/>
              <a:t> </a:t>
            </a:r>
            <a:r>
              <a:rPr lang="en-US" sz="4800" dirty="0" err="1"/>
              <a:t>đổi</a:t>
            </a:r>
            <a:r>
              <a:rPr lang="en-US" sz="4800" dirty="0"/>
              <a:t>, </a:t>
            </a:r>
            <a:r>
              <a:rPr lang="en-US" sz="4800" dirty="0" err="1"/>
              <a:t>bổ</a:t>
            </a:r>
            <a:r>
              <a:rPr lang="en-US" sz="4800" dirty="0"/>
              <a:t> sung </a:t>
            </a:r>
            <a:r>
              <a:rPr lang="en-US" sz="4800" dirty="0" err="1"/>
              <a:t>một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</a:t>
            </a:r>
            <a:r>
              <a:rPr lang="en-US" sz="4800" dirty="0" err="1"/>
              <a:t>điều</a:t>
            </a:r>
            <a:r>
              <a:rPr lang="en-US" sz="4800" dirty="0"/>
              <a:t> </a:t>
            </a:r>
            <a:r>
              <a:rPr lang="en-US" sz="4800" dirty="0" err="1"/>
              <a:t>của</a:t>
            </a:r>
            <a:r>
              <a:rPr lang="en-US" sz="4800" dirty="0"/>
              <a:t> </a:t>
            </a:r>
            <a:r>
              <a:rPr lang="en-US" sz="4800" dirty="0" err="1"/>
              <a:t>Thông</a:t>
            </a:r>
            <a:r>
              <a:rPr lang="en-US" sz="4800" dirty="0"/>
              <a:t> </a:t>
            </a:r>
            <a:r>
              <a:rPr lang="en-US" sz="4800" dirty="0" err="1"/>
              <a:t>tư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39/2018/TT-BYT </a:t>
            </a:r>
            <a:r>
              <a:rPr lang="en-US" sz="4800" dirty="0" err="1"/>
              <a:t>ngày</a:t>
            </a:r>
            <a:r>
              <a:rPr lang="en-US" sz="4800" dirty="0"/>
              <a:t> 30/11/2018 </a:t>
            </a:r>
            <a:r>
              <a:rPr lang="en-US" sz="4800" dirty="0" err="1"/>
              <a:t>của</a:t>
            </a:r>
            <a:r>
              <a:rPr lang="en-US" sz="4800" dirty="0"/>
              <a:t> </a:t>
            </a:r>
            <a:r>
              <a:rPr lang="en-US" sz="4800" dirty="0" err="1"/>
              <a:t>Bộ</a:t>
            </a:r>
            <a:r>
              <a:rPr lang="en-US" sz="4800" dirty="0"/>
              <a:t> </a:t>
            </a:r>
            <a:r>
              <a:rPr lang="en-US" sz="4800" dirty="0" err="1"/>
              <a:t>trưởng</a:t>
            </a:r>
            <a:r>
              <a:rPr lang="en-US" sz="4800" dirty="0"/>
              <a:t> </a:t>
            </a:r>
            <a:r>
              <a:rPr lang="en-US" sz="4800" dirty="0" err="1"/>
              <a:t>Bộ</a:t>
            </a:r>
            <a:r>
              <a:rPr lang="en-US" sz="4800" dirty="0"/>
              <a:t> Y </a:t>
            </a:r>
            <a:r>
              <a:rPr lang="en-US" sz="4800" dirty="0" err="1"/>
              <a:t>tế</a:t>
            </a:r>
            <a:r>
              <a:rPr lang="en-US" sz="4800" dirty="0"/>
              <a:t> </a:t>
            </a:r>
            <a:r>
              <a:rPr lang="en-US" sz="4800" dirty="0" err="1"/>
              <a:t>quy</a:t>
            </a:r>
            <a:r>
              <a:rPr lang="en-US" sz="4800" dirty="0"/>
              <a:t> </a:t>
            </a:r>
            <a:r>
              <a:rPr lang="en-US" sz="4800" dirty="0" err="1"/>
              <a:t>định</a:t>
            </a:r>
            <a:r>
              <a:rPr lang="en-US" sz="4800" dirty="0"/>
              <a:t> </a:t>
            </a:r>
            <a:r>
              <a:rPr lang="en-US" sz="4800" dirty="0" err="1"/>
              <a:t>thống</a:t>
            </a:r>
            <a:r>
              <a:rPr lang="en-US" sz="4800" dirty="0"/>
              <a:t> </a:t>
            </a:r>
            <a:r>
              <a:rPr lang="en-US" sz="4800" dirty="0" err="1"/>
              <a:t>nhất</a:t>
            </a:r>
            <a:r>
              <a:rPr lang="en-US" sz="4800" dirty="0"/>
              <a:t> </a:t>
            </a:r>
            <a:r>
              <a:rPr lang="en-US" sz="4800" dirty="0" err="1"/>
              <a:t>giá</a:t>
            </a:r>
            <a:r>
              <a:rPr lang="en-US" sz="4800" dirty="0"/>
              <a:t> </a:t>
            </a:r>
            <a:r>
              <a:rPr lang="en-US" sz="4800" dirty="0" err="1"/>
              <a:t>dịch</a:t>
            </a:r>
            <a:r>
              <a:rPr lang="en-US" sz="4800" dirty="0"/>
              <a:t> </a:t>
            </a:r>
            <a:r>
              <a:rPr lang="en-US" sz="4800" dirty="0" err="1"/>
              <a:t>vụ</a:t>
            </a:r>
            <a:r>
              <a:rPr lang="en-US" sz="4800" dirty="0"/>
              <a:t> </a:t>
            </a:r>
            <a:r>
              <a:rPr lang="en-US" sz="4800" dirty="0" err="1"/>
              <a:t>khám</a:t>
            </a:r>
            <a:r>
              <a:rPr lang="en-US" sz="4800" dirty="0"/>
              <a:t> </a:t>
            </a:r>
            <a:r>
              <a:rPr lang="en-US" sz="4800" dirty="0" err="1"/>
              <a:t>bệnh</a:t>
            </a:r>
            <a:r>
              <a:rPr lang="en-US" sz="4800" dirty="0"/>
              <a:t>, </a:t>
            </a:r>
            <a:r>
              <a:rPr lang="en-US" sz="4800" dirty="0" err="1"/>
              <a:t>chữa</a:t>
            </a:r>
            <a:r>
              <a:rPr lang="en-US" sz="4800" dirty="0"/>
              <a:t> </a:t>
            </a:r>
            <a:r>
              <a:rPr lang="en-US" sz="4800" dirty="0" err="1"/>
              <a:t>bệnh</a:t>
            </a:r>
            <a:r>
              <a:rPr lang="en-US" sz="4800" dirty="0"/>
              <a:t> </a:t>
            </a:r>
            <a:r>
              <a:rPr lang="en-US" sz="4800" dirty="0" err="1"/>
              <a:t>bảo</a:t>
            </a:r>
            <a:r>
              <a:rPr lang="en-US" sz="4800" dirty="0"/>
              <a:t> </a:t>
            </a:r>
            <a:r>
              <a:rPr lang="en-US" sz="4800" dirty="0" err="1"/>
              <a:t>hiểm</a:t>
            </a:r>
            <a:r>
              <a:rPr lang="en-US" sz="4800" dirty="0"/>
              <a:t> y </a:t>
            </a:r>
            <a:r>
              <a:rPr lang="en-US" sz="4800" dirty="0" err="1"/>
              <a:t>tế</a:t>
            </a:r>
            <a:r>
              <a:rPr lang="en-US" sz="4800" dirty="0"/>
              <a:t> </a:t>
            </a:r>
            <a:r>
              <a:rPr lang="en-US" sz="4800" dirty="0" err="1"/>
              <a:t>giữa</a:t>
            </a:r>
            <a:r>
              <a:rPr lang="en-US" sz="4800" dirty="0"/>
              <a:t> </a:t>
            </a:r>
            <a:r>
              <a:rPr lang="en-US" sz="4800" dirty="0" err="1"/>
              <a:t>các</a:t>
            </a:r>
            <a:r>
              <a:rPr lang="en-US" sz="4800" dirty="0"/>
              <a:t> </a:t>
            </a:r>
            <a:r>
              <a:rPr lang="en-US" sz="4800" dirty="0" err="1"/>
              <a:t>bệnh</a:t>
            </a:r>
            <a:r>
              <a:rPr lang="en-US" sz="4800" dirty="0"/>
              <a:t> </a:t>
            </a:r>
            <a:r>
              <a:rPr lang="en-US" sz="4800" dirty="0" err="1"/>
              <a:t>viện</a:t>
            </a:r>
            <a:r>
              <a:rPr lang="en-US" sz="4800" dirty="0"/>
              <a:t> </a:t>
            </a:r>
            <a:r>
              <a:rPr lang="en-US" sz="4800" dirty="0" err="1"/>
              <a:t>cùng</a:t>
            </a:r>
            <a:r>
              <a:rPr lang="en-US" sz="4800" dirty="0"/>
              <a:t> </a:t>
            </a:r>
            <a:r>
              <a:rPr lang="en-US" sz="4800" dirty="0" err="1"/>
              <a:t>hạng</a:t>
            </a:r>
            <a:r>
              <a:rPr lang="en-US" sz="4800" dirty="0"/>
              <a:t> </a:t>
            </a:r>
            <a:r>
              <a:rPr lang="en-US" sz="4800" dirty="0" err="1"/>
              <a:t>trên</a:t>
            </a:r>
            <a:r>
              <a:rPr lang="en-US" sz="4800" dirty="0"/>
              <a:t> </a:t>
            </a:r>
            <a:r>
              <a:rPr lang="en-US" sz="4800" dirty="0" err="1"/>
              <a:t>toàn</a:t>
            </a:r>
            <a:r>
              <a:rPr lang="en-US" sz="4800" dirty="0"/>
              <a:t> </a:t>
            </a:r>
            <a:r>
              <a:rPr lang="en-US" sz="4800" dirty="0" err="1"/>
              <a:t>quốc</a:t>
            </a:r>
            <a:r>
              <a:rPr lang="en-US" sz="4800" dirty="0"/>
              <a:t> </a:t>
            </a:r>
            <a:r>
              <a:rPr lang="en-US" sz="4800" dirty="0" err="1"/>
              <a:t>và</a:t>
            </a:r>
            <a:r>
              <a:rPr lang="en-US" sz="4800" dirty="0"/>
              <a:t> </a:t>
            </a:r>
            <a:r>
              <a:rPr lang="en-US" sz="4800" dirty="0" err="1"/>
              <a:t>hướng</a:t>
            </a:r>
            <a:r>
              <a:rPr lang="en-US" sz="4800" dirty="0"/>
              <a:t> </a:t>
            </a:r>
            <a:r>
              <a:rPr lang="en-US" sz="4800" dirty="0" err="1"/>
              <a:t>dẫn</a:t>
            </a:r>
            <a:r>
              <a:rPr lang="en-US" sz="4800" dirty="0"/>
              <a:t> </a:t>
            </a:r>
            <a:r>
              <a:rPr lang="en-US" sz="4800" dirty="0" err="1"/>
              <a:t>áp</a:t>
            </a:r>
            <a:r>
              <a:rPr lang="en-US" sz="4800" dirty="0"/>
              <a:t> </a:t>
            </a:r>
            <a:r>
              <a:rPr lang="en-US" sz="4800" dirty="0" err="1"/>
              <a:t>dụng</a:t>
            </a:r>
            <a:r>
              <a:rPr lang="en-US" sz="4800" dirty="0"/>
              <a:t> </a:t>
            </a:r>
            <a:r>
              <a:rPr lang="en-US" sz="4800" dirty="0" err="1"/>
              <a:t>giá</a:t>
            </a:r>
            <a:r>
              <a:rPr lang="en-US" sz="4800" dirty="0"/>
              <a:t>, </a:t>
            </a:r>
            <a:r>
              <a:rPr lang="en-US" sz="4800" dirty="0" err="1"/>
              <a:t>thanh</a:t>
            </a:r>
            <a:r>
              <a:rPr lang="en-US" sz="4800" dirty="0"/>
              <a:t> </a:t>
            </a:r>
            <a:r>
              <a:rPr lang="en-US" sz="4800" dirty="0" err="1"/>
              <a:t>toán</a:t>
            </a:r>
            <a:r>
              <a:rPr lang="en-US" sz="4800" dirty="0"/>
              <a:t> chi </a:t>
            </a:r>
            <a:r>
              <a:rPr lang="en-US" sz="4800" dirty="0" err="1"/>
              <a:t>phí</a:t>
            </a:r>
            <a:r>
              <a:rPr lang="en-US" sz="4800" dirty="0"/>
              <a:t> </a:t>
            </a:r>
            <a:r>
              <a:rPr lang="en-US" sz="4800" dirty="0" err="1"/>
              <a:t>khám</a:t>
            </a:r>
            <a:r>
              <a:rPr lang="en-US" sz="4800" dirty="0"/>
              <a:t> </a:t>
            </a:r>
            <a:r>
              <a:rPr lang="en-US" sz="4800" dirty="0" err="1"/>
              <a:t>bệnh</a:t>
            </a:r>
            <a:r>
              <a:rPr lang="en-US" sz="4800" dirty="0"/>
              <a:t>, </a:t>
            </a:r>
            <a:r>
              <a:rPr lang="en-US" sz="4800" dirty="0" err="1"/>
              <a:t>chữa</a:t>
            </a:r>
            <a:r>
              <a:rPr lang="en-US" sz="4800" dirty="0"/>
              <a:t> </a:t>
            </a:r>
            <a:r>
              <a:rPr lang="en-US" sz="4800" dirty="0" err="1"/>
              <a:t>bệnh</a:t>
            </a:r>
            <a:r>
              <a:rPr lang="en-US" sz="4800" dirty="0"/>
              <a:t> </a:t>
            </a:r>
            <a:r>
              <a:rPr lang="en-US" sz="4800" dirty="0" err="1"/>
              <a:t>trong</a:t>
            </a:r>
            <a:r>
              <a:rPr lang="en-US" sz="4800" dirty="0"/>
              <a:t> </a:t>
            </a:r>
            <a:r>
              <a:rPr lang="en-US" sz="4800" dirty="0" err="1"/>
              <a:t>một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</a:t>
            </a:r>
            <a:r>
              <a:rPr lang="en-US" sz="4800" dirty="0" err="1"/>
              <a:t>trường</a:t>
            </a:r>
            <a:r>
              <a:rPr lang="en-US" sz="4800" dirty="0"/>
              <a:t> </a:t>
            </a:r>
            <a:r>
              <a:rPr lang="en-US" sz="4800" dirty="0" err="1"/>
              <a:t>hợp</a:t>
            </a:r>
            <a:endParaRPr lang="en-US" sz="4800" dirty="0"/>
          </a:p>
          <a:p>
            <a:pPr lvl="0" algn="just"/>
            <a:r>
              <a:rPr lang="en-US" sz="4800" dirty="0" err="1">
                <a:hlinkClick r:id="rId2"/>
              </a:rPr>
              <a:t>Quyết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định</a:t>
            </a:r>
            <a:r>
              <a:rPr lang="en-US" sz="4800" dirty="0">
                <a:hlinkClick r:id="rId2"/>
              </a:rPr>
              <a:t> 4434/QĐ-BYT </a:t>
            </a:r>
            <a:r>
              <a:rPr lang="en-US" sz="4800" dirty="0" err="1">
                <a:hlinkClick r:id="rId2"/>
              </a:rPr>
              <a:t>năm</a:t>
            </a:r>
            <a:r>
              <a:rPr lang="en-US" sz="4800" dirty="0">
                <a:hlinkClick r:id="rId2"/>
              </a:rPr>
              <a:t> 2018 </a:t>
            </a:r>
            <a:r>
              <a:rPr lang="en-US" sz="4800" dirty="0" err="1">
                <a:hlinkClick r:id="rId2"/>
              </a:rPr>
              <a:t>về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đính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chính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Thông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tư</a:t>
            </a:r>
            <a:r>
              <a:rPr lang="en-US" sz="4800" dirty="0">
                <a:hlinkClick r:id="rId2"/>
              </a:rPr>
              <a:t> 15/2018/TT-BYT </a:t>
            </a:r>
            <a:r>
              <a:rPr lang="en-US" sz="4800" dirty="0" err="1">
                <a:hlinkClick r:id="rId2"/>
              </a:rPr>
              <a:t>quy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định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thống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nhất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giá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dịch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vụ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khám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bệnh</a:t>
            </a:r>
            <a:r>
              <a:rPr lang="en-US" sz="4800" dirty="0">
                <a:hlinkClick r:id="rId2"/>
              </a:rPr>
              <a:t>, </a:t>
            </a:r>
            <a:r>
              <a:rPr lang="en-US" sz="4800" dirty="0" err="1">
                <a:hlinkClick r:id="rId2"/>
              </a:rPr>
              <a:t>chữa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bệnh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bảo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hiểm</a:t>
            </a:r>
            <a:r>
              <a:rPr lang="en-US" sz="4800" dirty="0">
                <a:hlinkClick r:id="rId2"/>
              </a:rPr>
              <a:t> y </a:t>
            </a:r>
            <a:r>
              <a:rPr lang="en-US" sz="4800" dirty="0" err="1">
                <a:hlinkClick r:id="rId2"/>
              </a:rPr>
              <a:t>tế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giữa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bệnh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viện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cùng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hạng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trên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toàn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quốc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và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hướng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dẫn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áp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dụng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giá</a:t>
            </a:r>
            <a:r>
              <a:rPr lang="en-US" sz="4800" dirty="0">
                <a:hlinkClick r:id="rId2"/>
              </a:rPr>
              <a:t>, </a:t>
            </a:r>
            <a:r>
              <a:rPr lang="en-US" sz="4800" dirty="0" err="1">
                <a:hlinkClick r:id="rId2"/>
              </a:rPr>
              <a:t>thanh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toán</a:t>
            </a:r>
            <a:r>
              <a:rPr lang="en-US" sz="4800" dirty="0">
                <a:hlinkClick r:id="rId2"/>
              </a:rPr>
              <a:t> chi </a:t>
            </a:r>
            <a:r>
              <a:rPr lang="en-US" sz="4800" dirty="0" err="1">
                <a:hlinkClick r:id="rId2"/>
              </a:rPr>
              <a:t>phí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khám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bệnh</a:t>
            </a:r>
            <a:r>
              <a:rPr lang="en-US" sz="4800" dirty="0">
                <a:hlinkClick r:id="rId2"/>
              </a:rPr>
              <a:t>, </a:t>
            </a:r>
            <a:r>
              <a:rPr lang="en-US" sz="4800" dirty="0" err="1">
                <a:hlinkClick r:id="rId2"/>
              </a:rPr>
              <a:t>chữa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bệnh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trong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một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số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trường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hợp</a:t>
            </a:r>
            <a:r>
              <a:rPr lang="en-US" sz="4800" dirty="0">
                <a:hlinkClick r:id="rId2"/>
              </a:rPr>
              <a:t> do </a:t>
            </a:r>
            <a:r>
              <a:rPr lang="en-US" sz="4800" dirty="0" err="1">
                <a:hlinkClick r:id="rId2"/>
              </a:rPr>
              <a:t>Bộ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trưởng</a:t>
            </a:r>
            <a:r>
              <a:rPr lang="en-US" sz="4800" dirty="0">
                <a:hlinkClick r:id="rId2"/>
              </a:rPr>
              <a:t> </a:t>
            </a:r>
            <a:r>
              <a:rPr lang="en-US" sz="4800" dirty="0" err="1">
                <a:hlinkClick r:id="rId2"/>
              </a:rPr>
              <a:t>Bộ</a:t>
            </a:r>
            <a:r>
              <a:rPr lang="en-US" sz="4800" dirty="0">
                <a:hlinkClick r:id="rId2"/>
              </a:rPr>
              <a:t> Y </a:t>
            </a:r>
            <a:r>
              <a:rPr lang="en-US" sz="4800" dirty="0" err="1">
                <a:hlinkClick r:id="rId2"/>
              </a:rPr>
              <a:t>tế</a:t>
            </a:r>
            <a:r>
              <a:rPr lang="en-US" sz="4800" dirty="0">
                <a:hlinkClick r:id="rId2"/>
              </a:rPr>
              <a:t> ban </a:t>
            </a:r>
            <a:r>
              <a:rPr lang="en-US" sz="4800" dirty="0" err="1">
                <a:hlinkClick r:id="rId2"/>
              </a:rPr>
              <a:t>hành</a:t>
            </a:r>
            <a:r>
              <a:rPr lang="en-US" sz="4800" dirty="0"/>
              <a:t>.</a:t>
            </a:r>
          </a:p>
          <a:p>
            <a:pPr lvl="0" algn="just"/>
            <a:r>
              <a:rPr lang="en-US" sz="4800" dirty="0" err="1"/>
              <a:t>Quyết</a:t>
            </a:r>
            <a:r>
              <a:rPr lang="en-US" sz="4800" dirty="0"/>
              <a:t> </a:t>
            </a:r>
            <a:r>
              <a:rPr lang="en-US" sz="4800" dirty="0" err="1"/>
              <a:t>định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1895/1997/QĐ-BYT </a:t>
            </a:r>
            <a:r>
              <a:rPr lang="en-US" sz="4800" dirty="0" err="1"/>
              <a:t>ngày</a:t>
            </a:r>
            <a:r>
              <a:rPr lang="en-US" sz="4800" dirty="0"/>
              <a:t> 19 </a:t>
            </a:r>
            <a:r>
              <a:rPr lang="en-US" sz="4800" dirty="0" err="1"/>
              <a:t>tháng</a:t>
            </a:r>
            <a:r>
              <a:rPr lang="en-US" sz="4800" dirty="0"/>
              <a:t> 9 </a:t>
            </a:r>
            <a:r>
              <a:rPr lang="en-US" sz="4800" dirty="0" err="1"/>
              <a:t>năm</a:t>
            </a:r>
            <a:r>
              <a:rPr lang="en-US" sz="4800" dirty="0"/>
              <a:t> 1997 </a:t>
            </a:r>
            <a:r>
              <a:rPr lang="en-US" sz="4800" dirty="0" err="1"/>
              <a:t>của</a:t>
            </a:r>
            <a:r>
              <a:rPr lang="en-US" sz="4800" dirty="0"/>
              <a:t> </a:t>
            </a:r>
            <a:r>
              <a:rPr lang="en-US" sz="4800" dirty="0" err="1"/>
              <a:t>Bộ</a:t>
            </a:r>
            <a:r>
              <a:rPr lang="en-US" sz="4800" dirty="0"/>
              <a:t> Y </a:t>
            </a:r>
            <a:r>
              <a:rPr lang="en-US" sz="4800" dirty="0" err="1"/>
              <a:t>tế</a:t>
            </a:r>
            <a:r>
              <a:rPr lang="en-US" sz="4800" dirty="0"/>
              <a:t> </a:t>
            </a:r>
            <a:r>
              <a:rPr lang="en-US" sz="4800" dirty="0" err="1"/>
              <a:t>về</a:t>
            </a:r>
            <a:r>
              <a:rPr lang="en-US" sz="4800" dirty="0"/>
              <a:t> </a:t>
            </a:r>
            <a:r>
              <a:rPr lang="en-US" sz="4800" dirty="0" err="1"/>
              <a:t>việc</a:t>
            </a:r>
            <a:r>
              <a:rPr lang="en-US" sz="4800" dirty="0"/>
              <a:t> ban </a:t>
            </a:r>
            <a:r>
              <a:rPr lang="en-US" sz="4800" dirty="0" err="1"/>
              <a:t>hành</a:t>
            </a:r>
            <a:r>
              <a:rPr lang="en-US" sz="4800" dirty="0"/>
              <a:t> </a:t>
            </a:r>
            <a:r>
              <a:rPr lang="en-US" sz="4800" dirty="0" err="1"/>
              <a:t>quy</a:t>
            </a:r>
            <a:r>
              <a:rPr lang="en-US" sz="4800" dirty="0"/>
              <a:t> </a:t>
            </a:r>
            <a:r>
              <a:rPr lang="en-US" sz="4800" dirty="0" err="1"/>
              <a:t>chế</a:t>
            </a:r>
            <a:r>
              <a:rPr lang="en-US" sz="4800" dirty="0"/>
              <a:t> </a:t>
            </a:r>
            <a:r>
              <a:rPr lang="en-US" sz="4800" dirty="0" err="1"/>
              <a:t>bệnh</a:t>
            </a:r>
            <a:r>
              <a:rPr lang="en-US" sz="4800" dirty="0"/>
              <a:t> </a:t>
            </a:r>
            <a:r>
              <a:rPr lang="en-US" sz="4800" dirty="0" err="1"/>
              <a:t>viện</a:t>
            </a:r>
            <a:endParaRPr lang="en-US" sz="4800" dirty="0"/>
          </a:p>
          <a:p>
            <a:pPr lvl="0" algn="just"/>
            <a:r>
              <a:rPr lang="en-US" sz="4800" dirty="0" err="1"/>
              <a:t>Luật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58/2014/QH13 </a:t>
            </a:r>
            <a:r>
              <a:rPr lang="en-US" sz="4800" dirty="0" err="1"/>
              <a:t>ngày</a:t>
            </a:r>
            <a:r>
              <a:rPr lang="en-US" sz="4800" dirty="0"/>
              <a:t> 20 </a:t>
            </a:r>
            <a:r>
              <a:rPr lang="en-US" sz="4800" dirty="0" err="1"/>
              <a:t>tháng</a:t>
            </a:r>
            <a:r>
              <a:rPr lang="en-US" sz="4800" dirty="0"/>
              <a:t> 11 </a:t>
            </a:r>
            <a:r>
              <a:rPr lang="en-US" sz="4800" dirty="0" err="1"/>
              <a:t>năm</a:t>
            </a:r>
            <a:r>
              <a:rPr lang="en-US" sz="4800" dirty="0"/>
              <a:t> 2014 </a:t>
            </a:r>
            <a:r>
              <a:rPr lang="en-US" sz="4800" dirty="0" err="1"/>
              <a:t>Luật</a:t>
            </a:r>
            <a:r>
              <a:rPr lang="en-US" sz="4800" dirty="0"/>
              <a:t> </a:t>
            </a:r>
            <a:r>
              <a:rPr lang="en-US" sz="4800" dirty="0" err="1"/>
              <a:t>bảo</a:t>
            </a:r>
            <a:r>
              <a:rPr lang="en-US" sz="4800" dirty="0"/>
              <a:t> </a:t>
            </a:r>
            <a:r>
              <a:rPr lang="en-US" sz="4800" dirty="0" err="1"/>
              <a:t>hiểm</a:t>
            </a:r>
            <a:r>
              <a:rPr lang="en-US" sz="4800" dirty="0"/>
              <a:t> </a:t>
            </a:r>
            <a:r>
              <a:rPr lang="en-US" sz="4800" dirty="0" err="1"/>
              <a:t>xã</a:t>
            </a:r>
            <a:r>
              <a:rPr lang="en-US" sz="4800" dirty="0"/>
              <a:t> </a:t>
            </a:r>
            <a:r>
              <a:rPr lang="en-US" sz="4800" dirty="0" err="1" smtClean="0"/>
              <a:t>hội</a:t>
            </a:r>
            <a:endParaRPr lang="en-US" sz="4800" dirty="0" smtClean="0"/>
          </a:p>
          <a:p>
            <a:pPr algn="just"/>
            <a:r>
              <a:rPr lang="en-US" sz="4800" dirty="0" err="1"/>
              <a:t>Một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</a:t>
            </a:r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chuyên</a:t>
            </a:r>
            <a:r>
              <a:rPr lang="en-US" sz="4800" dirty="0"/>
              <a:t> </a:t>
            </a:r>
            <a:r>
              <a:rPr lang="en-US" sz="4800" dirty="0" err="1"/>
              <a:t>môn</a:t>
            </a:r>
            <a:r>
              <a:rPr lang="en-US" sz="4800" dirty="0"/>
              <a:t> </a:t>
            </a:r>
            <a:r>
              <a:rPr lang="en-US" sz="4800" dirty="0" err="1"/>
              <a:t>đáp</a:t>
            </a:r>
            <a:r>
              <a:rPr lang="en-US" sz="4800" dirty="0"/>
              <a:t> </a:t>
            </a:r>
            <a:r>
              <a:rPr lang="en-US" sz="4800" dirty="0" err="1"/>
              <a:t>ứng</a:t>
            </a:r>
            <a:r>
              <a:rPr lang="en-US" sz="4800" dirty="0"/>
              <a:t> </a:t>
            </a:r>
            <a:r>
              <a:rPr lang="en-US" sz="4800" dirty="0" err="1"/>
              <a:t>yêu</a:t>
            </a:r>
            <a:r>
              <a:rPr lang="en-US" sz="4800" dirty="0"/>
              <a:t> </a:t>
            </a:r>
            <a:r>
              <a:rPr lang="en-US" sz="4800" dirty="0" err="1"/>
              <a:t>cầu</a:t>
            </a:r>
            <a:r>
              <a:rPr lang="en-US" sz="4800" dirty="0"/>
              <a:t> </a:t>
            </a:r>
            <a:r>
              <a:rPr lang="en-US" sz="4800" dirty="0" err="1"/>
              <a:t>vị</a:t>
            </a:r>
            <a:r>
              <a:rPr lang="en-US" sz="4800" dirty="0"/>
              <a:t> </a:t>
            </a:r>
            <a:r>
              <a:rPr lang="en-US" sz="4800" dirty="0" err="1"/>
              <a:t>trí</a:t>
            </a:r>
            <a:r>
              <a:rPr lang="en-US" sz="4800" dirty="0"/>
              <a:t> </a:t>
            </a:r>
            <a:r>
              <a:rPr lang="en-US" sz="4800" dirty="0" err="1"/>
              <a:t>việc</a:t>
            </a:r>
            <a:r>
              <a:rPr lang="en-US" sz="4800" dirty="0"/>
              <a:t> </a:t>
            </a:r>
            <a:r>
              <a:rPr lang="en-US" sz="4800" dirty="0" err="1" smtClean="0"/>
              <a:t>làm</a:t>
            </a:r>
            <a:endParaRPr lang="en-US" sz="4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353" y="506368"/>
            <a:ext cx="1921248" cy="14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61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TÀI LIỆU ÔN 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B.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Kiến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chuyên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môn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: 60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điểm</a:t>
            </a:r>
            <a:endParaRPr 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400" b="1" dirty="0" smtClean="0"/>
              <a:t>6. </a:t>
            </a:r>
            <a:r>
              <a:rPr lang="en-US" sz="2400" b="1" dirty="0" err="1" smtClean="0"/>
              <a:t>Kỹ</a:t>
            </a:r>
            <a:r>
              <a:rPr lang="en-US" sz="2400" b="1" dirty="0" smtClean="0"/>
              <a:t> </a:t>
            </a:r>
            <a:r>
              <a:rPr lang="en-US" sz="2400" b="1" dirty="0" err="1"/>
              <a:t>thuật</a:t>
            </a:r>
            <a:r>
              <a:rPr lang="en-US" sz="2400" b="1" dirty="0"/>
              <a:t> Y </a:t>
            </a:r>
            <a:r>
              <a:rPr lang="en-US" sz="2400" b="1" dirty="0" err="1"/>
              <a:t>Chẩn</a:t>
            </a:r>
            <a:r>
              <a:rPr lang="en-US" sz="2400" b="1" dirty="0"/>
              <a:t> </a:t>
            </a:r>
            <a:r>
              <a:rPr lang="en-US" sz="2400" b="1" dirty="0" err="1"/>
              <a:t>đoán</a:t>
            </a:r>
            <a:r>
              <a:rPr lang="en-US" sz="2400" b="1" dirty="0"/>
              <a:t> </a:t>
            </a:r>
            <a:r>
              <a:rPr lang="en-US" sz="2400" b="1" dirty="0" err="1"/>
              <a:t>hình</a:t>
            </a:r>
            <a:r>
              <a:rPr lang="en-US" sz="2400" b="1" dirty="0"/>
              <a:t> </a:t>
            </a:r>
            <a:r>
              <a:rPr lang="en-US" sz="2400" b="1" dirty="0" err="1"/>
              <a:t>ảnh</a:t>
            </a:r>
            <a:r>
              <a:rPr lang="en-US" sz="2400" b="1" dirty="0"/>
              <a:t>:</a:t>
            </a:r>
            <a:endParaRPr lang="en-US" sz="2400" dirty="0"/>
          </a:p>
          <a:p>
            <a:pPr lvl="0" algn="just"/>
            <a:r>
              <a:rPr lang="en-US" sz="2400" dirty="0" err="1"/>
              <a:t>Thông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 </a:t>
            </a:r>
            <a:r>
              <a:rPr lang="en-US" sz="2400" dirty="0" err="1"/>
              <a:t>liên</a:t>
            </a:r>
            <a:r>
              <a:rPr lang="en-US" sz="2400" dirty="0"/>
              <a:t> </a:t>
            </a:r>
            <a:r>
              <a:rPr lang="en-US" sz="2400" dirty="0" err="1"/>
              <a:t>tịch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13/2014/TTLT-BKHCN-BYT </a:t>
            </a:r>
            <a:r>
              <a:rPr lang="en-US" sz="2400" dirty="0" err="1"/>
              <a:t>ngày</a:t>
            </a:r>
            <a:r>
              <a:rPr lang="en-US" sz="2400" dirty="0"/>
              <a:t> 09 </a:t>
            </a:r>
            <a:r>
              <a:rPr lang="en-US" sz="2400" dirty="0" err="1"/>
              <a:t>tháng</a:t>
            </a:r>
            <a:r>
              <a:rPr lang="en-US" sz="2400" dirty="0"/>
              <a:t> 6 </a:t>
            </a:r>
            <a:r>
              <a:rPr lang="en-US" sz="2400" dirty="0" err="1"/>
              <a:t>năm</a:t>
            </a:r>
            <a:r>
              <a:rPr lang="en-US" sz="2400" dirty="0"/>
              <a:t> 2014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Liên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</a:t>
            </a:r>
            <a:r>
              <a:rPr lang="en-US" sz="2400" dirty="0" err="1"/>
              <a:t>Khoa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nghệ</a:t>
            </a:r>
            <a:r>
              <a:rPr lang="en-US" sz="2400" dirty="0"/>
              <a:t>- </a:t>
            </a:r>
            <a:r>
              <a:rPr lang="en-US" sz="2400" dirty="0" err="1"/>
              <a:t>Bộ</a:t>
            </a:r>
            <a:r>
              <a:rPr lang="en-US" sz="2400" dirty="0"/>
              <a:t> Y </a:t>
            </a:r>
            <a:r>
              <a:rPr lang="en-US" sz="2400" dirty="0" err="1"/>
              <a:t>tế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bảo</a:t>
            </a:r>
            <a:r>
              <a:rPr lang="en-US" sz="2400" dirty="0"/>
              <a:t> </a:t>
            </a:r>
            <a:r>
              <a:rPr lang="en-US" sz="2400" dirty="0" err="1"/>
              <a:t>đảm</a:t>
            </a:r>
            <a:r>
              <a:rPr lang="en-US" sz="2400" dirty="0"/>
              <a:t> an </a:t>
            </a:r>
            <a:r>
              <a:rPr lang="en-US" sz="2400" dirty="0" err="1"/>
              <a:t>toàn</a:t>
            </a:r>
            <a:r>
              <a:rPr lang="en-US" sz="2400" dirty="0"/>
              <a:t> </a:t>
            </a:r>
            <a:r>
              <a:rPr lang="en-US" sz="2400" dirty="0" err="1"/>
              <a:t>bức</a:t>
            </a:r>
            <a:r>
              <a:rPr lang="en-US" sz="2400" dirty="0"/>
              <a:t> </a:t>
            </a:r>
            <a:r>
              <a:rPr lang="en-US" sz="2400" dirty="0" err="1"/>
              <a:t>xạ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y </a:t>
            </a:r>
            <a:r>
              <a:rPr lang="en-US" sz="2400" dirty="0" err="1"/>
              <a:t>tế</a:t>
            </a:r>
            <a:r>
              <a:rPr lang="en-US" sz="2400" dirty="0"/>
              <a:t>, ban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kèm</a:t>
            </a:r>
            <a:r>
              <a:rPr lang="en-US" sz="2400" dirty="0"/>
              <a:t> </a:t>
            </a:r>
            <a:r>
              <a:rPr lang="en-US" sz="2400" dirty="0" err="1"/>
              <a:t>theo.</a:t>
            </a:r>
            <a:endParaRPr lang="en-US" sz="2400" dirty="0"/>
          </a:p>
          <a:p>
            <a:pPr lvl="0" algn="just"/>
            <a:r>
              <a:rPr lang="en-US" sz="2400" dirty="0" err="1"/>
              <a:t>Nghị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07/2010/NĐ-CP </a:t>
            </a:r>
            <a:r>
              <a:rPr lang="en-US" sz="2400" dirty="0" err="1"/>
              <a:t>ngày</a:t>
            </a:r>
            <a:r>
              <a:rPr lang="en-US" sz="2400" dirty="0"/>
              <a:t> 25 </a:t>
            </a:r>
            <a:r>
              <a:rPr lang="en-US" sz="2400" dirty="0" err="1"/>
              <a:t>tháng</a:t>
            </a:r>
            <a:r>
              <a:rPr lang="en-US" sz="2400" dirty="0"/>
              <a:t>  01 </a:t>
            </a:r>
            <a:r>
              <a:rPr lang="en-US" sz="2400" dirty="0" err="1"/>
              <a:t>năm</a:t>
            </a:r>
            <a:r>
              <a:rPr lang="en-US" sz="2400" dirty="0"/>
              <a:t> 2010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 </a:t>
            </a:r>
            <a:r>
              <a:rPr lang="en-US" sz="2400" dirty="0" err="1"/>
              <a:t>phủ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chi </a:t>
            </a:r>
            <a:r>
              <a:rPr lang="en-US" sz="2400" dirty="0" err="1"/>
              <a:t>tiết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hướng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thi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Luật</a:t>
            </a:r>
            <a:r>
              <a:rPr lang="en-US" sz="2400" dirty="0"/>
              <a:t> </a:t>
            </a:r>
            <a:r>
              <a:rPr lang="en-US" sz="2400" dirty="0" err="1"/>
              <a:t>Năng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nguyên</a:t>
            </a:r>
            <a:r>
              <a:rPr lang="en-US" sz="2400" dirty="0"/>
              <a:t> </a:t>
            </a:r>
            <a:r>
              <a:rPr lang="en-US" sz="2400" dirty="0" err="1"/>
              <a:t>tử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kỹ</a:t>
            </a:r>
            <a:r>
              <a:rPr lang="en-US" sz="2400" dirty="0"/>
              <a:t> </a:t>
            </a:r>
            <a:r>
              <a:rPr lang="en-US" sz="2400" dirty="0" err="1"/>
              <a:t>thuật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Chẩn</a:t>
            </a:r>
            <a:r>
              <a:rPr lang="en-US" sz="2400" dirty="0"/>
              <a:t> </a:t>
            </a:r>
            <a:r>
              <a:rPr lang="en-US" sz="2400" dirty="0" err="1"/>
              <a:t>đoán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ảnh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hỏi</a:t>
            </a:r>
            <a:r>
              <a:rPr lang="en-US" sz="2400" dirty="0"/>
              <a:t> </a:t>
            </a:r>
            <a:r>
              <a:rPr lang="en-US" sz="2400" dirty="0" err="1"/>
              <a:t>chuyên</a:t>
            </a:r>
            <a:r>
              <a:rPr lang="en-US" sz="2400" dirty="0"/>
              <a:t> </a:t>
            </a:r>
            <a:r>
              <a:rPr lang="en-US" sz="2400" dirty="0" err="1"/>
              <a:t>môn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vị</a:t>
            </a:r>
            <a:r>
              <a:rPr lang="en-US" sz="2400" dirty="0"/>
              <a:t> </a:t>
            </a:r>
            <a:r>
              <a:rPr lang="en-US" sz="2400" dirty="0" err="1"/>
              <a:t>trí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endParaRPr lang="en-US" sz="2400" dirty="0"/>
          </a:p>
          <a:p>
            <a:pPr lvl="0" algn="just"/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353" y="377579"/>
            <a:ext cx="1921248" cy="14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53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TÀI LIỆU ÔN 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</a:rPr>
              <a:t>B. </a:t>
            </a:r>
            <a:r>
              <a:rPr lang="en-US" b="1" dirty="0" err="1">
                <a:solidFill>
                  <a:srgbClr val="FF0000"/>
                </a:solidFill>
                <a:cs typeface="Arial" panose="020B0604020202020204" pitchFamily="34" charset="0"/>
              </a:rPr>
              <a:t>Kiến</a:t>
            </a: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Arial" panose="020B0604020202020204" pitchFamily="34" charset="0"/>
              </a:rPr>
              <a:t>thức</a:t>
            </a: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Arial" panose="020B0604020202020204" pitchFamily="34" charset="0"/>
              </a:rPr>
              <a:t>chuyên</a:t>
            </a: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Arial" panose="020B0604020202020204" pitchFamily="34" charset="0"/>
              </a:rPr>
              <a:t>môn</a:t>
            </a: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</a:rPr>
              <a:t>: 60 </a:t>
            </a:r>
            <a:r>
              <a:rPr lang="en-US" b="1" dirty="0" err="1">
                <a:solidFill>
                  <a:srgbClr val="FF0000"/>
                </a:solidFill>
                <a:cs typeface="Arial" panose="020B0604020202020204" pitchFamily="34" charset="0"/>
              </a:rPr>
              <a:t>điểm</a:t>
            </a:r>
            <a:endParaRPr lang="en-US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b="1" dirty="0" smtClean="0"/>
              <a:t>7. </a:t>
            </a:r>
            <a:r>
              <a:rPr lang="en-US" b="1" dirty="0" err="1" smtClean="0"/>
              <a:t>Bác</a:t>
            </a:r>
            <a:r>
              <a:rPr lang="en-US" b="1" dirty="0" smtClean="0"/>
              <a:t> </a:t>
            </a:r>
            <a:r>
              <a:rPr lang="en-US" b="1" dirty="0" err="1"/>
              <a:t>sĩ</a:t>
            </a:r>
            <a:r>
              <a:rPr lang="en-US" b="1" dirty="0"/>
              <a:t>:</a:t>
            </a:r>
            <a:endParaRPr lang="en-US" dirty="0"/>
          </a:p>
          <a:p>
            <a:pPr lvl="0" algn="just"/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49/2018/TT-BYT do </a:t>
            </a:r>
            <a:r>
              <a:rPr lang="en-US" dirty="0" err="1"/>
              <a:t>Bộ</a:t>
            </a:r>
            <a:r>
              <a:rPr lang="en-US" dirty="0"/>
              <a:t> Y </a:t>
            </a:r>
            <a:r>
              <a:rPr lang="en-US" dirty="0" err="1"/>
              <a:t>tế</a:t>
            </a:r>
            <a:r>
              <a:rPr lang="en-US" dirty="0"/>
              <a:t> ban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28 </a:t>
            </a:r>
            <a:r>
              <a:rPr lang="en-US" dirty="0" err="1"/>
              <a:t>tháng</a:t>
            </a:r>
            <a:r>
              <a:rPr lang="en-US" dirty="0"/>
              <a:t> 12 </a:t>
            </a:r>
            <a:r>
              <a:rPr lang="en-US" dirty="0" err="1"/>
              <a:t>năm</a:t>
            </a:r>
            <a:r>
              <a:rPr lang="en-US" dirty="0"/>
              <a:t> 2018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khám</a:t>
            </a:r>
            <a:r>
              <a:rPr lang="en-US" dirty="0"/>
              <a:t>, </a:t>
            </a:r>
            <a:r>
              <a:rPr lang="en-US" dirty="0" err="1"/>
              <a:t>chữa</a:t>
            </a:r>
            <a:r>
              <a:rPr lang="en-US" dirty="0"/>
              <a:t> </a:t>
            </a:r>
            <a:r>
              <a:rPr lang="en-US" dirty="0" err="1"/>
              <a:t>bệnh</a:t>
            </a:r>
            <a:endParaRPr lang="en-US" dirty="0"/>
          </a:p>
          <a:p>
            <a:pPr lvl="0" algn="just"/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01/2013/TT-BYT do </a:t>
            </a:r>
            <a:r>
              <a:rPr lang="en-US" dirty="0" err="1"/>
              <a:t>Bộ</a:t>
            </a:r>
            <a:r>
              <a:rPr lang="en-US" dirty="0"/>
              <a:t> Y </a:t>
            </a:r>
            <a:r>
              <a:rPr lang="en-US" dirty="0" err="1"/>
              <a:t>tế</a:t>
            </a:r>
            <a:r>
              <a:rPr lang="en-US" dirty="0"/>
              <a:t> ban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11 </a:t>
            </a:r>
            <a:r>
              <a:rPr lang="en-US" dirty="0" err="1"/>
              <a:t>tháng</a:t>
            </a:r>
            <a:r>
              <a:rPr lang="en-US" dirty="0"/>
              <a:t> 01 </a:t>
            </a:r>
            <a:r>
              <a:rPr lang="en-US" dirty="0" err="1"/>
              <a:t>năm</a:t>
            </a:r>
            <a:r>
              <a:rPr lang="en-US" dirty="0"/>
              <a:t> 2013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sở</a:t>
            </a:r>
            <a:r>
              <a:rPr lang="en-US" dirty="0"/>
              <a:t> </a:t>
            </a:r>
            <a:r>
              <a:rPr lang="en-US" dirty="0" err="1"/>
              <a:t>khám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, </a:t>
            </a:r>
            <a:r>
              <a:rPr lang="en-US" dirty="0" err="1"/>
              <a:t>chữa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: 320 /QĐ-BYT ban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23 </a:t>
            </a:r>
            <a:r>
              <a:rPr lang="en-US" dirty="0" err="1"/>
              <a:t>tháng</a:t>
            </a:r>
            <a:r>
              <a:rPr lang="en-US" dirty="0"/>
              <a:t> 01 </a:t>
            </a:r>
            <a:r>
              <a:rPr lang="en-US" dirty="0" err="1"/>
              <a:t>năm</a:t>
            </a:r>
            <a:r>
              <a:rPr lang="en-US" dirty="0"/>
              <a:t> 2014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ban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“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ngành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”</a:t>
            </a:r>
          </a:p>
          <a:p>
            <a:pPr lvl="0" algn="just"/>
            <a:r>
              <a:rPr lang="en-US" dirty="0" err="1"/>
              <a:t>Sách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lâm</a:t>
            </a:r>
            <a:r>
              <a:rPr lang="en-US" dirty="0"/>
              <a:t> </a:t>
            </a:r>
            <a:r>
              <a:rPr lang="en-US" dirty="0" err="1"/>
              <a:t>sàng</a:t>
            </a:r>
            <a:r>
              <a:rPr lang="en-US" dirty="0"/>
              <a:t> – GS.TS. </a:t>
            </a:r>
            <a:r>
              <a:rPr lang="en-US" dirty="0" err="1"/>
              <a:t>Tạ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Văn</a:t>
            </a:r>
            <a:endParaRPr lang="en-US" dirty="0"/>
          </a:p>
          <a:p>
            <a:pPr lvl="0" algn="just"/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</a:t>
            </a:r>
            <a:r>
              <a:rPr lang="en-US" dirty="0" err="1"/>
              <a:t>thường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Luật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40/2009/QH12: </a:t>
            </a:r>
            <a:r>
              <a:rPr lang="en-US" dirty="0" err="1"/>
              <a:t>Luật</a:t>
            </a:r>
            <a:r>
              <a:rPr lang="en-US" dirty="0"/>
              <a:t> </a:t>
            </a:r>
            <a:r>
              <a:rPr lang="en-US" dirty="0" err="1"/>
              <a:t>khám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, </a:t>
            </a:r>
            <a:r>
              <a:rPr lang="en-US" dirty="0" err="1"/>
              <a:t>chữa</a:t>
            </a:r>
            <a:r>
              <a:rPr lang="en-US" dirty="0"/>
              <a:t> </a:t>
            </a:r>
            <a:r>
              <a:rPr lang="en-US" dirty="0" err="1"/>
              <a:t>bệnh</a:t>
            </a:r>
            <a:endParaRPr lang="en-US" dirty="0"/>
          </a:p>
          <a:p>
            <a:pPr lvl="0" algn="just"/>
            <a:r>
              <a:rPr lang="en-US" dirty="0" err="1"/>
              <a:t>Luật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58/2014/QH13 </a:t>
            </a:r>
            <a:r>
              <a:rPr lang="en-US" dirty="0" err="1"/>
              <a:t>ngày</a:t>
            </a:r>
            <a:r>
              <a:rPr lang="en-US" dirty="0"/>
              <a:t> 20 </a:t>
            </a:r>
            <a:r>
              <a:rPr lang="en-US" dirty="0" err="1"/>
              <a:t>tháng</a:t>
            </a:r>
            <a:r>
              <a:rPr lang="en-US" dirty="0"/>
              <a:t> 11 </a:t>
            </a:r>
            <a:r>
              <a:rPr lang="en-US" dirty="0" err="1"/>
              <a:t>năm</a:t>
            </a:r>
            <a:r>
              <a:rPr lang="en-US" dirty="0"/>
              <a:t> 2014 </a:t>
            </a:r>
            <a:r>
              <a:rPr lang="en-US" dirty="0" err="1"/>
              <a:t>Luật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hiểm</a:t>
            </a:r>
            <a:r>
              <a:rPr lang="en-US" dirty="0"/>
              <a:t> </a:t>
            </a:r>
            <a:r>
              <a:rPr lang="en-US" dirty="0" err="1"/>
              <a:t>xã</a:t>
            </a:r>
            <a:r>
              <a:rPr lang="en-US" dirty="0"/>
              <a:t> </a:t>
            </a:r>
            <a:r>
              <a:rPr lang="en-US" dirty="0" err="1"/>
              <a:t>hội</a:t>
            </a:r>
            <a:endParaRPr lang="en-US" dirty="0"/>
          </a:p>
          <a:p>
            <a:pPr algn="just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,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, </a:t>
            </a:r>
            <a:r>
              <a:rPr lang="en-US" dirty="0" err="1"/>
              <a:t>phác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</a:t>
            </a:r>
            <a:r>
              <a:rPr lang="en-US" dirty="0" err="1"/>
              <a:t>Nhi</a:t>
            </a:r>
            <a:r>
              <a:rPr lang="en-US" dirty="0"/>
              <a:t>, </a:t>
            </a:r>
            <a:r>
              <a:rPr lang="en-US" dirty="0" err="1"/>
              <a:t>Ngoại</a:t>
            </a:r>
            <a:r>
              <a:rPr lang="en-US" dirty="0"/>
              <a:t> </a:t>
            </a:r>
            <a:r>
              <a:rPr lang="en-US" dirty="0" err="1"/>
              <a:t>Nhi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viện</a:t>
            </a:r>
            <a:r>
              <a:rPr lang="en-US" dirty="0"/>
              <a:t> </a:t>
            </a:r>
            <a:r>
              <a:rPr lang="en-US" dirty="0" err="1"/>
              <a:t>Nhi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Thánh</a:t>
            </a:r>
            <a:r>
              <a:rPr lang="en-US" dirty="0"/>
              <a:t> </a:t>
            </a:r>
            <a:r>
              <a:rPr lang="en-US" dirty="0" err="1"/>
              <a:t>Phố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đáp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 smtClean="0"/>
              <a:t>làm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735" y="403337"/>
            <a:ext cx="1921248" cy="14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1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TÀI LIỆU ÔN 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</a:rPr>
              <a:t>B. </a:t>
            </a:r>
            <a:r>
              <a:rPr lang="en-US" b="1" dirty="0" err="1">
                <a:solidFill>
                  <a:srgbClr val="FF0000"/>
                </a:solidFill>
                <a:cs typeface="Arial" panose="020B0604020202020204" pitchFamily="34" charset="0"/>
              </a:rPr>
              <a:t>Kiến</a:t>
            </a: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Arial" panose="020B0604020202020204" pitchFamily="34" charset="0"/>
              </a:rPr>
              <a:t>thức</a:t>
            </a: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Arial" panose="020B0604020202020204" pitchFamily="34" charset="0"/>
              </a:rPr>
              <a:t>chuyên</a:t>
            </a: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Arial" panose="020B0604020202020204" pitchFamily="34" charset="0"/>
              </a:rPr>
              <a:t>môn</a:t>
            </a: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</a:rPr>
              <a:t>: 60 </a:t>
            </a:r>
            <a:r>
              <a:rPr lang="en-US" b="1" dirty="0" err="1">
                <a:solidFill>
                  <a:srgbClr val="FF0000"/>
                </a:solidFill>
                <a:cs typeface="Arial" panose="020B0604020202020204" pitchFamily="34" charset="0"/>
              </a:rPr>
              <a:t>điểm</a:t>
            </a:r>
            <a:endParaRPr lang="en-US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b="1" dirty="0" smtClean="0"/>
              <a:t>8. </a:t>
            </a: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/>
              <a:t>dưỡng</a:t>
            </a:r>
            <a:r>
              <a:rPr lang="en-US" b="1" dirty="0"/>
              <a:t>:</a:t>
            </a:r>
            <a:endParaRPr lang="en-US" dirty="0"/>
          </a:p>
          <a:p>
            <a:pPr lvl="0" algn="just"/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 </a:t>
            </a:r>
            <a:r>
              <a:rPr lang="en-US" dirty="0" err="1"/>
              <a:t>nhi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viện</a:t>
            </a:r>
            <a:r>
              <a:rPr lang="en-US" dirty="0"/>
              <a:t> </a:t>
            </a:r>
            <a:r>
              <a:rPr lang="en-US" dirty="0" err="1"/>
              <a:t>Nhi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phố</a:t>
            </a:r>
            <a:r>
              <a:rPr lang="en-US" dirty="0"/>
              <a:t>,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y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năm</a:t>
            </a:r>
            <a:r>
              <a:rPr lang="en-US" dirty="0"/>
              <a:t> 2018.</a:t>
            </a:r>
          </a:p>
          <a:p>
            <a:pPr lvl="0" algn="just"/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07/2011/TT-BYT </a:t>
            </a:r>
            <a:r>
              <a:rPr lang="en-US" dirty="0" err="1"/>
              <a:t>ngày</a:t>
            </a:r>
            <a:r>
              <a:rPr lang="en-US" dirty="0"/>
              <a:t> 26 </a:t>
            </a:r>
            <a:r>
              <a:rPr lang="en-US" dirty="0" err="1"/>
              <a:t>tháng</a:t>
            </a:r>
            <a:r>
              <a:rPr lang="en-US" dirty="0"/>
              <a:t> 01 </a:t>
            </a:r>
            <a:r>
              <a:rPr lang="en-US" dirty="0" err="1"/>
              <a:t>năm</a:t>
            </a:r>
            <a:r>
              <a:rPr lang="en-US" dirty="0"/>
              <a:t> 2011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Y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chăm</a:t>
            </a:r>
            <a:r>
              <a:rPr lang="en-US" dirty="0"/>
              <a:t> </a:t>
            </a:r>
            <a:r>
              <a:rPr lang="en-US" dirty="0" err="1"/>
              <a:t>sóc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viện</a:t>
            </a:r>
            <a:r>
              <a:rPr lang="en-US" dirty="0"/>
              <a:t>;</a:t>
            </a:r>
          </a:p>
          <a:p>
            <a:pPr lvl="0" algn="just"/>
            <a:r>
              <a:rPr lang="en-US" dirty="0" err="1"/>
              <a:t>Bộ</a:t>
            </a:r>
            <a:r>
              <a:rPr lang="en-US" dirty="0"/>
              <a:t> Y </a:t>
            </a:r>
            <a:r>
              <a:rPr lang="en-US" dirty="0" err="1"/>
              <a:t>tế</a:t>
            </a:r>
            <a:r>
              <a:rPr lang="en-US" dirty="0"/>
              <a:t> (2016):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nhi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tiêm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sở</a:t>
            </a:r>
            <a:r>
              <a:rPr lang="en-US" dirty="0"/>
              <a:t> </a:t>
            </a:r>
            <a:r>
              <a:rPr lang="en-US" dirty="0" err="1"/>
              <a:t>khám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, </a:t>
            </a:r>
            <a:r>
              <a:rPr lang="en-US" dirty="0" err="1"/>
              <a:t>chữa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ban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kèm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3671/QĐ-BYT </a:t>
            </a:r>
            <a:r>
              <a:rPr lang="en-US" dirty="0" err="1"/>
              <a:t>ngày</a:t>
            </a:r>
            <a:r>
              <a:rPr lang="en-US" dirty="0"/>
              <a:t> 27 </a:t>
            </a:r>
            <a:r>
              <a:rPr lang="en-US" dirty="0" err="1"/>
              <a:t>tháng</a:t>
            </a:r>
            <a:r>
              <a:rPr lang="en-US" dirty="0"/>
              <a:t> 9 </a:t>
            </a:r>
            <a:r>
              <a:rPr lang="en-US" dirty="0" err="1"/>
              <a:t>năm</a:t>
            </a:r>
            <a:r>
              <a:rPr lang="en-US" dirty="0"/>
              <a:t> 2012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Y </a:t>
            </a:r>
            <a:r>
              <a:rPr lang="en-US" dirty="0" err="1"/>
              <a:t>tế</a:t>
            </a:r>
            <a:r>
              <a:rPr lang="en-US" dirty="0"/>
              <a:t>;</a:t>
            </a:r>
          </a:p>
          <a:p>
            <a:pPr lvl="0" algn="just"/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26/2013/TT-BYT </a:t>
            </a:r>
            <a:r>
              <a:rPr lang="en-US" dirty="0" err="1"/>
              <a:t>ngày</a:t>
            </a:r>
            <a:r>
              <a:rPr lang="en-US" dirty="0"/>
              <a:t> 16/9/2013: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máu</a:t>
            </a:r>
            <a:endParaRPr lang="en-US" dirty="0"/>
          </a:p>
          <a:p>
            <a:pPr lvl="0" algn="just"/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– </a:t>
            </a:r>
            <a:r>
              <a:rPr lang="en-US" dirty="0" err="1"/>
              <a:t>tập</a:t>
            </a:r>
            <a:r>
              <a:rPr lang="en-US" dirty="0"/>
              <a:t> 1,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Y </a:t>
            </a:r>
            <a:r>
              <a:rPr lang="en-US" dirty="0" err="1"/>
              <a:t>dược</a:t>
            </a:r>
            <a:r>
              <a:rPr lang="en-US" dirty="0"/>
              <a:t> TP </a:t>
            </a:r>
            <a:r>
              <a:rPr lang="en-US" dirty="0" err="1"/>
              <a:t>Hồ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 Minh,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y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</a:t>
            </a:r>
            <a:r>
              <a:rPr lang="en-US" dirty="0" err="1"/>
              <a:t>năm</a:t>
            </a:r>
            <a:r>
              <a:rPr lang="en-US" dirty="0"/>
              <a:t> 2007.</a:t>
            </a:r>
          </a:p>
          <a:p>
            <a:pPr lvl="0" algn="just"/>
            <a:r>
              <a:rPr lang="en-US" dirty="0" err="1"/>
              <a:t>Các</a:t>
            </a:r>
            <a:r>
              <a:rPr lang="en-US" dirty="0"/>
              <a:t> qui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viện</a:t>
            </a:r>
            <a:r>
              <a:rPr lang="en-US" dirty="0"/>
              <a:t> </a:t>
            </a:r>
            <a:r>
              <a:rPr lang="en-US" dirty="0" err="1"/>
              <a:t>Nhi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phố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ban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năm</a:t>
            </a:r>
            <a:r>
              <a:rPr lang="en-US" dirty="0"/>
              <a:t> 2017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năm</a:t>
            </a:r>
            <a:r>
              <a:rPr lang="en-US" dirty="0"/>
              <a:t> 2018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đáp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 smtClean="0"/>
              <a:t>làm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353" y="469884"/>
            <a:ext cx="1921248" cy="14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67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TÀI LIỆU ÔN 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B.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Kiến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chuyên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môn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: 60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điểm</a:t>
            </a:r>
            <a:endParaRPr 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400" b="1" dirty="0" smtClean="0"/>
              <a:t>9. </a:t>
            </a:r>
            <a:r>
              <a:rPr lang="en-US" sz="2400" b="1" dirty="0" err="1" smtClean="0"/>
              <a:t>Dược</a:t>
            </a:r>
            <a:r>
              <a:rPr lang="en-US" sz="2400" b="1" dirty="0"/>
              <a:t>:</a:t>
            </a:r>
            <a:endParaRPr lang="en-US" sz="2400" dirty="0"/>
          </a:p>
          <a:p>
            <a:pPr lvl="0" algn="just"/>
            <a:r>
              <a:rPr lang="en-US" sz="2400" dirty="0" err="1"/>
              <a:t>Thông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30/2021/TT-BYT </a:t>
            </a:r>
            <a:r>
              <a:rPr lang="en-US" sz="2400" dirty="0" err="1"/>
              <a:t>ngày</a:t>
            </a:r>
            <a:r>
              <a:rPr lang="en-US" sz="2400" dirty="0"/>
              <a:t> 27 </a:t>
            </a:r>
            <a:r>
              <a:rPr lang="en-US" sz="2400" dirty="0" err="1"/>
              <a:t>tháng</a:t>
            </a:r>
            <a:r>
              <a:rPr lang="en-US" sz="2400" dirty="0"/>
              <a:t> 12 </a:t>
            </a:r>
            <a:r>
              <a:rPr lang="en-US" sz="2400" dirty="0" err="1"/>
              <a:t>năm</a:t>
            </a:r>
            <a:r>
              <a:rPr lang="en-US" sz="2400" dirty="0"/>
              <a:t> 2021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Y </a:t>
            </a:r>
            <a:r>
              <a:rPr lang="en-US" sz="2400" dirty="0" err="1"/>
              <a:t>tế</a:t>
            </a:r>
            <a:r>
              <a:rPr lang="en-US" sz="2400" dirty="0"/>
              <a:t>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hoạt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pha</a:t>
            </a:r>
            <a:r>
              <a:rPr lang="en-US" sz="2400" dirty="0"/>
              <a:t> </a:t>
            </a:r>
            <a:r>
              <a:rPr lang="en-US" sz="2400" dirty="0" err="1"/>
              <a:t>chế</a:t>
            </a:r>
            <a:r>
              <a:rPr lang="en-US" sz="2400" dirty="0"/>
              <a:t> </a:t>
            </a:r>
            <a:r>
              <a:rPr lang="en-US" sz="2400" dirty="0" err="1"/>
              <a:t>thuốc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trị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tại</a:t>
            </a:r>
            <a:r>
              <a:rPr lang="en-US" sz="2400" dirty="0"/>
              <a:t> </a:t>
            </a:r>
            <a:r>
              <a:rPr lang="en-US" sz="2400" dirty="0" err="1"/>
              <a:t>cơ</a:t>
            </a:r>
            <a:r>
              <a:rPr lang="en-US" sz="2400" dirty="0"/>
              <a:t> </a:t>
            </a:r>
            <a:r>
              <a:rPr lang="en-US" sz="2400" dirty="0" err="1"/>
              <a:t>sở</a:t>
            </a:r>
            <a:r>
              <a:rPr lang="en-US" sz="2400" dirty="0"/>
              <a:t> </a:t>
            </a:r>
            <a:r>
              <a:rPr lang="en-US" sz="2400" dirty="0" err="1"/>
              <a:t>khám</a:t>
            </a:r>
            <a:r>
              <a:rPr lang="en-US" sz="2400" dirty="0"/>
              <a:t> </a:t>
            </a:r>
            <a:r>
              <a:rPr lang="en-US" sz="2400" dirty="0" err="1"/>
              <a:t>bênh</a:t>
            </a:r>
            <a:r>
              <a:rPr lang="en-US" sz="2400" dirty="0"/>
              <a:t>, </a:t>
            </a:r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 err="1"/>
              <a:t>Thông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15/2019/TT-BYT </a:t>
            </a:r>
            <a:r>
              <a:rPr lang="en-US" sz="2400" dirty="0" err="1"/>
              <a:t>ngày</a:t>
            </a:r>
            <a:r>
              <a:rPr lang="en-US" sz="2400" dirty="0"/>
              <a:t> 11 </a:t>
            </a:r>
            <a:r>
              <a:rPr lang="en-US" sz="2400" dirty="0" err="1"/>
              <a:t>tháng</a:t>
            </a:r>
            <a:r>
              <a:rPr lang="en-US" sz="2400" dirty="0"/>
              <a:t> 7 </a:t>
            </a:r>
            <a:r>
              <a:rPr lang="en-US" sz="2400" dirty="0" err="1"/>
              <a:t>năm</a:t>
            </a:r>
            <a:r>
              <a:rPr lang="en-US" sz="2400" dirty="0"/>
              <a:t> 2019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Y </a:t>
            </a:r>
            <a:r>
              <a:rPr lang="en-US" sz="2400" dirty="0" err="1"/>
              <a:t>tế</a:t>
            </a:r>
            <a:r>
              <a:rPr lang="en-US" sz="2400" dirty="0"/>
              <a:t>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đấu</a:t>
            </a:r>
            <a:r>
              <a:rPr lang="en-US" sz="2400" dirty="0"/>
              <a:t> </a:t>
            </a:r>
            <a:r>
              <a:rPr lang="en-US" sz="2400" dirty="0" err="1"/>
              <a:t>thầu</a:t>
            </a:r>
            <a:r>
              <a:rPr lang="en-US" sz="2400" dirty="0"/>
              <a:t> </a:t>
            </a:r>
            <a:r>
              <a:rPr lang="en-US" sz="2400" dirty="0" err="1"/>
              <a:t>thuốc</a:t>
            </a:r>
            <a:r>
              <a:rPr lang="en-US" sz="2400" dirty="0"/>
              <a:t> </a:t>
            </a:r>
            <a:r>
              <a:rPr lang="en-US" sz="2400" dirty="0" err="1"/>
              <a:t>tại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cơ</a:t>
            </a:r>
            <a:r>
              <a:rPr lang="en-US" sz="2400" dirty="0"/>
              <a:t> </a:t>
            </a:r>
            <a:r>
              <a:rPr lang="en-US" sz="2400" dirty="0" err="1"/>
              <a:t>sở</a:t>
            </a:r>
            <a:r>
              <a:rPr lang="en-US" sz="2400" dirty="0"/>
              <a:t> y </a:t>
            </a:r>
            <a:r>
              <a:rPr lang="en-US" sz="2400" dirty="0" err="1"/>
              <a:t>tế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lập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 err="1"/>
              <a:t>Thông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22/2011/TT-BYT </a:t>
            </a:r>
            <a:r>
              <a:rPr lang="en-US" sz="2400" dirty="0" err="1"/>
              <a:t>ngày</a:t>
            </a:r>
            <a:r>
              <a:rPr lang="en-US" sz="2400" dirty="0"/>
              <a:t> 10 </a:t>
            </a:r>
            <a:r>
              <a:rPr lang="en-US" sz="2400" dirty="0" err="1"/>
              <a:t>tháng</a:t>
            </a:r>
            <a:r>
              <a:rPr lang="en-US" sz="2400" dirty="0"/>
              <a:t> 6 </a:t>
            </a:r>
            <a:r>
              <a:rPr lang="en-US" sz="2400" dirty="0" err="1"/>
              <a:t>năm</a:t>
            </a:r>
            <a:r>
              <a:rPr lang="en-US" sz="2400" dirty="0"/>
              <a:t> 2011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tổ</a:t>
            </a:r>
            <a:r>
              <a:rPr lang="en-US" sz="2400" dirty="0"/>
              <a:t> </a:t>
            </a:r>
            <a:r>
              <a:rPr lang="en-US" sz="2400" dirty="0" err="1"/>
              <a:t>chức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hoạt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khoa</a:t>
            </a:r>
            <a:r>
              <a:rPr lang="en-US" sz="2400" dirty="0"/>
              <a:t> </a:t>
            </a:r>
            <a:r>
              <a:rPr lang="en-US" sz="2400" dirty="0" err="1"/>
              <a:t>Dược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viện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hỏi</a:t>
            </a:r>
            <a:r>
              <a:rPr lang="en-US" sz="2400" dirty="0"/>
              <a:t> </a:t>
            </a:r>
            <a:r>
              <a:rPr lang="en-US" sz="2400" dirty="0" err="1"/>
              <a:t>chuyên</a:t>
            </a:r>
            <a:r>
              <a:rPr lang="en-US" sz="2400" dirty="0"/>
              <a:t> </a:t>
            </a:r>
            <a:r>
              <a:rPr lang="en-US" sz="2400" dirty="0" err="1"/>
              <a:t>môn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vị</a:t>
            </a:r>
            <a:r>
              <a:rPr lang="en-US" sz="2400" dirty="0"/>
              <a:t> </a:t>
            </a:r>
            <a:r>
              <a:rPr lang="en-US" sz="2400" dirty="0" err="1"/>
              <a:t>trí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 smtClean="0"/>
              <a:t>làm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353" y="506368"/>
            <a:ext cx="1921248" cy="14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2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TÀI LIỆU ÔN 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B.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Kiến</a:t>
            </a: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thức</a:t>
            </a: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chuyên</a:t>
            </a: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môn</a:t>
            </a: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: 60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điểm</a:t>
            </a:r>
            <a:endParaRPr lang="en-US" sz="20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000" b="1" dirty="0" smtClean="0"/>
              <a:t>10. </a:t>
            </a:r>
            <a:r>
              <a:rPr lang="en-US" sz="2000" b="1" dirty="0" err="1" smtClean="0"/>
              <a:t>Nhân</a:t>
            </a:r>
            <a:r>
              <a:rPr lang="en-US" sz="2000" b="1" dirty="0" smtClean="0"/>
              <a:t> </a:t>
            </a:r>
            <a:r>
              <a:rPr lang="en-US" sz="2000" b="1" dirty="0" err="1"/>
              <a:t>viên</a:t>
            </a:r>
            <a:r>
              <a:rPr lang="en-US" sz="2000" b="1" dirty="0"/>
              <a:t> </a:t>
            </a:r>
            <a:r>
              <a:rPr lang="en-US" sz="2000" b="1" dirty="0" err="1"/>
              <a:t>hỗ</a:t>
            </a:r>
            <a:r>
              <a:rPr lang="en-US" sz="2000" b="1" dirty="0"/>
              <a:t> </a:t>
            </a:r>
            <a:r>
              <a:rPr lang="en-US" sz="2000" b="1" dirty="0" err="1"/>
              <a:t>trợ</a:t>
            </a:r>
            <a:r>
              <a:rPr lang="en-US" sz="2000" b="1" dirty="0"/>
              <a:t> </a:t>
            </a:r>
            <a:r>
              <a:rPr lang="en-US" sz="2000" b="1" dirty="0" err="1"/>
              <a:t>hành</a:t>
            </a:r>
            <a:r>
              <a:rPr lang="en-US" sz="2000" b="1" dirty="0"/>
              <a:t> </a:t>
            </a:r>
            <a:r>
              <a:rPr lang="en-US" sz="2000" b="1" dirty="0" err="1"/>
              <a:t>chính</a:t>
            </a:r>
            <a:r>
              <a:rPr lang="en-US" sz="2000" b="1" dirty="0"/>
              <a:t> </a:t>
            </a:r>
            <a:r>
              <a:rPr lang="en-US" sz="2000" b="1" dirty="0" err="1"/>
              <a:t>khoa</a:t>
            </a:r>
            <a:endParaRPr lang="en-US" sz="2000" dirty="0"/>
          </a:p>
          <a:p>
            <a:pPr lvl="0" algn="just"/>
            <a:r>
              <a:rPr lang="en-US" sz="2000" dirty="0" err="1"/>
              <a:t>Thông</a:t>
            </a:r>
            <a:r>
              <a:rPr lang="en-US" sz="2000" dirty="0"/>
              <a:t> </a:t>
            </a:r>
            <a:r>
              <a:rPr lang="en-US" sz="2000" dirty="0" err="1"/>
              <a:t>tư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39/2018/TT-BYT </a:t>
            </a:r>
            <a:r>
              <a:rPr lang="en-US" sz="2000" dirty="0" err="1"/>
              <a:t>ngày</a:t>
            </a:r>
            <a:r>
              <a:rPr lang="en-US" sz="2000" dirty="0"/>
              <a:t> 30 </a:t>
            </a:r>
            <a:r>
              <a:rPr lang="en-US" sz="2000" dirty="0" err="1"/>
              <a:t>tháng</a:t>
            </a:r>
            <a:r>
              <a:rPr lang="en-US" sz="2000" dirty="0"/>
              <a:t> 11 </a:t>
            </a:r>
            <a:r>
              <a:rPr lang="en-US" sz="2000" dirty="0" err="1"/>
              <a:t>năm</a:t>
            </a:r>
            <a:r>
              <a:rPr lang="en-US" sz="2000" dirty="0"/>
              <a:t> 2018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 </a:t>
            </a:r>
            <a:r>
              <a:rPr lang="en-US" sz="2000" dirty="0" err="1"/>
              <a:t>trưởng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 Y </a:t>
            </a:r>
            <a:r>
              <a:rPr lang="en-US" sz="2000" dirty="0" err="1"/>
              <a:t>tế</a:t>
            </a:r>
            <a:r>
              <a:rPr lang="en-US" sz="2000" dirty="0"/>
              <a:t>, 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Quy</a:t>
            </a:r>
            <a:r>
              <a:rPr lang="en-US" sz="2000" dirty="0"/>
              <a:t> </a:t>
            </a:r>
            <a:r>
              <a:rPr lang="en-US" sz="2000" dirty="0" err="1"/>
              <a:t>định</a:t>
            </a:r>
            <a:r>
              <a:rPr lang="en-US" sz="2000" dirty="0"/>
              <a:t> </a:t>
            </a:r>
            <a:r>
              <a:rPr lang="en-US" sz="2000" dirty="0" err="1"/>
              <a:t>thống</a:t>
            </a:r>
            <a:r>
              <a:rPr lang="en-US" sz="2000" dirty="0"/>
              <a:t> </a:t>
            </a:r>
            <a:r>
              <a:rPr lang="en-US" sz="2000" dirty="0" err="1"/>
              <a:t>nhất</a:t>
            </a:r>
            <a:r>
              <a:rPr lang="en-US" sz="2000" dirty="0"/>
              <a:t> </a:t>
            </a:r>
            <a:r>
              <a:rPr lang="en-US" sz="2000" dirty="0" err="1"/>
              <a:t>giá</a:t>
            </a:r>
            <a:r>
              <a:rPr lang="en-US" sz="2000" dirty="0"/>
              <a:t> </a:t>
            </a:r>
            <a:r>
              <a:rPr lang="en-US" sz="2000" dirty="0" err="1"/>
              <a:t>dịch</a:t>
            </a:r>
            <a:r>
              <a:rPr lang="en-US" sz="2000" dirty="0"/>
              <a:t> </a:t>
            </a:r>
            <a:r>
              <a:rPr lang="en-US" sz="2000" dirty="0" err="1"/>
              <a:t>vụ</a:t>
            </a:r>
            <a:r>
              <a:rPr lang="en-US" sz="2000" dirty="0"/>
              <a:t> </a:t>
            </a:r>
            <a:r>
              <a:rPr lang="en-US" sz="2000" dirty="0" err="1"/>
              <a:t>khám</a:t>
            </a:r>
            <a:r>
              <a:rPr lang="en-US" sz="2000" dirty="0"/>
              <a:t> </a:t>
            </a:r>
            <a:r>
              <a:rPr lang="en-US" sz="2000" dirty="0" err="1"/>
              <a:t>bệnh</a:t>
            </a:r>
            <a:r>
              <a:rPr lang="en-US" sz="2000" dirty="0"/>
              <a:t>, </a:t>
            </a:r>
            <a:r>
              <a:rPr lang="en-US" sz="2000" dirty="0" err="1"/>
              <a:t>chữa</a:t>
            </a:r>
            <a:r>
              <a:rPr lang="en-US" sz="2000" dirty="0"/>
              <a:t> </a:t>
            </a:r>
            <a:r>
              <a:rPr lang="en-US" sz="2000" dirty="0" err="1"/>
              <a:t>bệnh</a:t>
            </a:r>
            <a:r>
              <a:rPr lang="en-US" sz="2000" dirty="0"/>
              <a:t> </a:t>
            </a:r>
            <a:r>
              <a:rPr lang="en-US" sz="2000" dirty="0" err="1"/>
              <a:t>bảo</a:t>
            </a:r>
            <a:r>
              <a:rPr lang="en-US" sz="2000" dirty="0"/>
              <a:t> </a:t>
            </a:r>
            <a:r>
              <a:rPr lang="en-US" sz="2000" dirty="0" err="1"/>
              <a:t>hiểm</a:t>
            </a:r>
            <a:r>
              <a:rPr lang="en-US" sz="2000" dirty="0"/>
              <a:t> y </a:t>
            </a:r>
            <a:r>
              <a:rPr lang="en-US" sz="2000" dirty="0" err="1"/>
              <a:t>tế</a:t>
            </a:r>
            <a:r>
              <a:rPr lang="en-US" sz="2000" dirty="0"/>
              <a:t> </a:t>
            </a:r>
            <a:r>
              <a:rPr lang="en-US" sz="2000" dirty="0" err="1"/>
              <a:t>giữa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bệnh</a:t>
            </a:r>
            <a:r>
              <a:rPr lang="en-US" sz="2000" dirty="0"/>
              <a:t> </a:t>
            </a:r>
            <a:r>
              <a:rPr lang="en-US" sz="2000" dirty="0" err="1"/>
              <a:t>viện</a:t>
            </a:r>
            <a:r>
              <a:rPr lang="en-US" sz="2000" dirty="0"/>
              <a:t> </a:t>
            </a:r>
            <a:r>
              <a:rPr lang="en-US" sz="2000" dirty="0" err="1"/>
              <a:t>cùng</a:t>
            </a:r>
            <a:r>
              <a:rPr lang="en-US" sz="2000" dirty="0"/>
              <a:t> </a:t>
            </a:r>
            <a:r>
              <a:rPr lang="en-US" sz="2000" dirty="0" err="1"/>
              <a:t>hạng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</a:t>
            </a:r>
            <a:r>
              <a:rPr lang="en-US" sz="2000" dirty="0" err="1"/>
              <a:t>toàn</a:t>
            </a:r>
            <a:r>
              <a:rPr lang="en-US" sz="2000" dirty="0"/>
              <a:t> </a:t>
            </a:r>
            <a:r>
              <a:rPr lang="en-US" sz="2000" dirty="0" err="1"/>
              <a:t>quốc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hướng</a:t>
            </a:r>
            <a:r>
              <a:rPr lang="en-US" sz="2000" dirty="0"/>
              <a:t> </a:t>
            </a:r>
            <a:r>
              <a:rPr lang="en-US" sz="2000" dirty="0" err="1"/>
              <a:t>dẫn</a:t>
            </a:r>
            <a:r>
              <a:rPr lang="en-US" sz="2000" dirty="0"/>
              <a:t> </a:t>
            </a:r>
            <a:r>
              <a:rPr lang="en-US" sz="2000" dirty="0" err="1"/>
              <a:t>áp</a:t>
            </a:r>
            <a:r>
              <a:rPr lang="en-US" sz="2000" dirty="0"/>
              <a:t> </a:t>
            </a:r>
            <a:r>
              <a:rPr lang="en-US" sz="2000" dirty="0" err="1"/>
              <a:t>dụng</a:t>
            </a:r>
            <a:r>
              <a:rPr lang="en-US" sz="2000" dirty="0"/>
              <a:t> </a:t>
            </a:r>
            <a:r>
              <a:rPr lang="en-US" sz="2000" dirty="0" err="1"/>
              <a:t>giá</a:t>
            </a:r>
            <a:r>
              <a:rPr lang="en-US" sz="2000" dirty="0"/>
              <a:t>, </a:t>
            </a:r>
            <a:r>
              <a:rPr lang="en-US" sz="2000" dirty="0" err="1"/>
              <a:t>thanh</a:t>
            </a:r>
            <a:r>
              <a:rPr lang="en-US" sz="2000" dirty="0"/>
              <a:t> </a:t>
            </a:r>
            <a:r>
              <a:rPr lang="en-US" sz="2000" dirty="0" err="1"/>
              <a:t>toán</a:t>
            </a:r>
            <a:r>
              <a:rPr lang="en-US" sz="2000" dirty="0"/>
              <a:t> chi </a:t>
            </a:r>
            <a:r>
              <a:rPr lang="en-US" sz="2000" dirty="0" err="1"/>
              <a:t>phí</a:t>
            </a:r>
            <a:r>
              <a:rPr lang="en-US" sz="2000" dirty="0"/>
              <a:t> </a:t>
            </a:r>
            <a:r>
              <a:rPr lang="en-US" sz="2000" dirty="0" err="1"/>
              <a:t>khám</a:t>
            </a:r>
            <a:r>
              <a:rPr lang="en-US" sz="2000" dirty="0"/>
              <a:t> </a:t>
            </a:r>
            <a:r>
              <a:rPr lang="en-US" sz="2000" dirty="0" err="1"/>
              <a:t>bệnh</a:t>
            </a:r>
            <a:r>
              <a:rPr lang="en-US" sz="2000" dirty="0"/>
              <a:t>, </a:t>
            </a:r>
            <a:r>
              <a:rPr lang="en-US" sz="2000" dirty="0" err="1"/>
              <a:t>chữa</a:t>
            </a:r>
            <a:r>
              <a:rPr lang="en-US" sz="2000" dirty="0"/>
              <a:t> </a:t>
            </a:r>
            <a:r>
              <a:rPr lang="en-US" sz="2000" dirty="0" err="1"/>
              <a:t>bệnh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trường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endParaRPr lang="en-US" sz="2000" dirty="0"/>
          </a:p>
          <a:p>
            <a:pPr lvl="0" algn="just"/>
            <a:r>
              <a:rPr lang="en-US" sz="2000" dirty="0" err="1"/>
              <a:t>Thông</a:t>
            </a:r>
            <a:r>
              <a:rPr lang="en-US" sz="2000" dirty="0"/>
              <a:t> </a:t>
            </a:r>
            <a:r>
              <a:rPr lang="en-US" sz="2000" dirty="0" err="1"/>
              <a:t>tư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13/2019/TT-BYT </a:t>
            </a:r>
            <a:r>
              <a:rPr lang="en-US" sz="2000" dirty="0" err="1"/>
              <a:t>ngày</a:t>
            </a:r>
            <a:r>
              <a:rPr lang="en-US" sz="2000" dirty="0"/>
              <a:t> 05 </a:t>
            </a:r>
            <a:r>
              <a:rPr lang="en-US" sz="2000" dirty="0" err="1"/>
              <a:t>tháng</a:t>
            </a:r>
            <a:r>
              <a:rPr lang="en-US" sz="2000" dirty="0"/>
              <a:t> 7 </a:t>
            </a:r>
            <a:r>
              <a:rPr lang="en-US" sz="2000" dirty="0" err="1"/>
              <a:t>năm</a:t>
            </a:r>
            <a:r>
              <a:rPr lang="en-US" sz="2000" dirty="0"/>
              <a:t> 2019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 </a:t>
            </a:r>
            <a:r>
              <a:rPr lang="en-US" sz="2000" dirty="0" err="1"/>
              <a:t>trưởng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 Y </a:t>
            </a:r>
            <a:r>
              <a:rPr lang="en-US" sz="2000" dirty="0" err="1"/>
              <a:t>tế</a:t>
            </a:r>
            <a:r>
              <a:rPr lang="en-US" sz="2000" dirty="0"/>
              <a:t>, 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Sửa</a:t>
            </a:r>
            <a:r>
              <a:rPr lang="en-US" sz="2000" dirty="0"/>
              <a:t> </a:t>
            </a:r>
            <a:r>
              <a:rPr lang="en-US" sz="2000" dirty="0" err="1"/>
              <a:t>đổi</a:t>
            </a:r>
            <a:r>
              <a:rPr lang="en-US" sz="2000" dirty="0"/>
              <a:t>, </a:t>
            </a:r>
            <a:r>
              <a:rPr lang="en-US" sz="2000" dirty="0" err="1"/>
              <a:t>bổ</a:t>
            </a:r>
            <a:r>
              <a:rPr lang="en-US" sz="2000" dirty="0"/>
              <a:t> sung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điều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Thông</a:t>
            </a:r>
            <a:r>
              <a:rPr lang="en-US" sz="2000" dirty="0"/>
              <a:t> </a:t>
            </a:r>
            <a:r>
              <a:rPr lang="en-US" sz="2000" dirty="0" err="1"/>
              <a:t>tư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39/2018/TT-BYT </a:t>
            </a:r>
            <a:r>
              <a:rPr lang="en-US" sz="2000" dirty="0" err="1"/>
              <a:t>ngày</a:t>
            </a:r>
            <a:r>
              <a:rPr lang="en-US" sz="2000" dirty="0"/>
              <a:t> 30/11/2018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 </a:t>
            </a:r>
            <a:r>
              <a:rPr lang="en-US" sz="2000" dirty="0" err="1"/>
              <a:t>trưởng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 Y </a:t>
            </a:r>
            <a:r>
              <a:rPr lang="en-US" sz="2000" dirty="0" err="1"/>
              <a:t>tế</a:t>
            </a:r>
            <a:r>
              <a:rPr lang="en-US" sz="2000" dirty="0"/>
              <a:t> </a:t>
            </a:r>
            <a:r>
              <a:rPr lang="en-US" sz="2000" dirty="0" err="1"/>
              <a:t>quy</a:t>
            </a:r>
            <a:r>
              <a:rPr lang="en-US" sz="2000" dirty="0"/>
              <a:t> </a:t>
            </a:r>
            <a:r>
              <a:rPr lang="en-US" sz="2000" dirty="0" err="1"/>
              <a:t>định</a:t>
            </a:r>
            <a:r>
              <a:rPr lang="en-US" sz="2000" dirty="0"/>
              <a:t> </a:t>
            </a:r>
            <a:r>
              <a:rPr lang="en-US" sz="2000" dirty="0" err="1"/>
              <a:t>thống</a:t>
            </a:r>
            <a:r>
              <a:rPr lang="en-US" sz="2000" dirty="0"/>
              <a:t> </a:t>
            </a:r>
            <a:r>
              <a:rPr lang="en-US" sz="2000" dirty="0" err="1"/>
              <a:t>nhất</a:t>
            </a:r>
            <a:r>
              <a:rPr lang="en-US" sz="2000" dirty="0"/>
              <a:t> </a:t>
            </a:r>
            <a:r>
              <a:rPr lang="en-US" sz="2000" dirty="0" err="1"/>
              <a:t>giá</a:t>
            </a:r>
            <a:r>
              <a:rPr lang="en-US" sz="2000" dirty="0"/>
              <a:t> </a:t>
            </a:r>
            <a:r>
              <a:rPr lang="en-US" sz="2000" dirty="0" err="1"/>
              <a:t>dịch</a:t>
            </a:r>
            <a:r>
              <a:rPr lang="en-US" sz="2000" dirty="0"/>
              <a:t> </a:t>
            </a:r>
            <a:r>
              <a:rPr lang="en-US" sz="2000" dirty="0" err="1"/>
              <a:t>vụ</a:t>
            </a:r>
            <a:r>
              <a:rPr lang="en-US" sz="2000" dirty="0"/>
              <a:t> </a:t>
            </a:r>
            <a:r>
              <a:rPr lang="en-US" sz="2000" dirty="0" err="1"/>
              <a:t>khám</a:t>
            </a:r>
            <a:r>
              <a:rPr lang="en-US" sz="2000" dirty="0"/>
              <a:t> </a:t>
            </a:r>
            <a:r>
              <a:rPr lang="en-US" sz="2000" dirty="0" err="1"/>
              <a:t>bệnh</a:t>
            </a:r>
            <a:r>
              <a:rPr lang="en-US" sz="2000" dirty="0"/>
              <a:t>, </a:t>
            </a:r>
            <a:r>
              <a:rPr lang="en-US" sz="2000" dirty="0" err="1"/>
              <a:t>chữa</a:t>
            </a:r>
            <a:r>
              <a:rPr lang="en-US" sz="2000" dirty="0"/>
              <a:t> </a:t>
            </a:r>
            <a:r>
              <a:rPr lang="en-US" sz="2000" dirty="0" err="1"/>
              <a:t>bệnh</a:t>
            </a:r>
            <a:r>
              <a:rPr lang="en-US" sz="2000" dirty="0"/>
              <a:t> </a:t>
            </a:r>
            <a:r>
              <a:rPr lang="en-US" sz="2000" dirty="0" err="1"/>
              <a:t>bảo</a:t>
            </a:r>
            <a:r>
              <a:rPr lang="en-US" sz="2000" dirty="0"/>
              <a:t> </a:t>
            </a:r>
            <a:r>
              <a:rPr lang="en-US" sz="2000" dirty="0" err="1"/>
              <a:t>hiểm</a:t>
            </a:r>
            <a:r>
              <a:rPr lang="en-US" sz="2000" dirty="0"/>
              <a:t> y </a:t>
            </a:r>
            <a:r>
              <a:rPr lang="en-US" sz="2000" dirty="0" err="1"/>
              <a:t>tế</a:t>
            </a:r>
            <a:r>
              <a:rPr lang="en-US" sz="2000" dirty="0"/>
              <a:t> </a:t>
            </a:r>
            <a:r>
              <a:rPr lang="en-US" sz="2000" dirty="0" err="1"/>
              <a:t>giữa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bệnh</a:t>
            </a:r>
            <a:r>
              <a:rPr lang="en-US" sz="2000" dirty="0"/>
              <a:t> </a:t>
            </a:r>
            <a:r>
              <a:rPr lang="en-US" sz="2000" dirty="0" err="1"/>
              <a:t>viện</a:t>
            </a:r>
            <a:r>
              <a:rPr lang="en-US" sz="2000" dirty="0"/>
              <a:t> </a:t>
            </a:r>
            <a:r>
              <a:rPr lang="en-US" sz="2000" dirty="0" err="1"/>
              <a:t>cùng</a:t>
            </a:r>
            <a:r>
              <a:rPr lang="en-US" sz="2000" dirty="0"/>
              <a:t> </a:t>
            </a:r>
            <a:r>
              <a:rPr lang="en-US" sz="2000" dirty="0" err="1"/>
              <a:t>hạng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</a:t>
            </a:r>
            <a:r>
              <a:rPr lang="en-US" sz="2000" dirty="0" err="1"/>
              <a:t>toàn</a:t>
            </a:r>
            <a:r>
              <a:rPr lang="en-US" sz="2000" dirty="0"/>
              <a:t> </a:t>
            </a:r>
            <a:r>
              <a:rPr lang="en-US" sz="2000" dirty="0" err="1"/>
              <a:t>quốc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hướng</a:t>
            </a:r>
            <a:r>
              <a:rPr lang="en-US" sz="2000" dirty="0"/>
              <a:t> </a:t>
            </a:r>
            <a:r>
              <a:rPr lang="en-US" sz="2000" dirty="0" err="1"/>
              <a:t>dẫn</a:t>
            </a:r>
            <a:r>
              <a:rPr lang="en-US" sz="2000" dirty="0"/>
              <a:t> </a:t>
            </a:r>
            <a:r>
              <a:rPr lang="en-US" sz="2000" dirty="0" err="1"/>
              <a:t>áp</a:t>
            </a:r>
            <a:r>
              <a:rPr lang="en-US" sz="2000" dirty="0"/>
              <a:t> </a:t>
            </a:r>
            <a:r>
              <a:rPr lang="en-US" sz="2000" dirty="0" err="1"/>
              <a:t>dụng</a:t>
            </a:r>
            <a:r>
              <a:rPr lang="en-US" sz="2000" dirty="0"/>
              <a:t> </a:t>
            </a:r>
            <a:r>
              <a:rPr lang="en-US" sz="2000" dirty="0" err="1"/>
              <a:t>giá</a:t>
            </a:r>
            <a:r>
              <a:rPr lang="en-US" sz="2000" dirty="0"/>
              <a:t>, </a:t>
            </a:r>
            <a:r>
              <a:rPr lang="en-US" sz="2000" dirty="0" err="1"/>
              <a:t>thanh</a:t>
            </a:r>
            <a:r>
              <a:rPr lang="en-US" sz="2000" dirty="0"/>
              <a:t> </a:t>
            </a:r>
            <a:r>
              <a:rPr lang="en-US" sz="2000" dirty="0" err="1"/>
              <a:t>toán</a:t>
            </a:r>
            <a:r>
              <a:rPr lang="en-US" sz="2000" dirty="0"/>
              <a:t> chi </a:t>
            </a:r>
            <a:r>
              <a:rPr lang="en-US" sz="2000" dirty="0" err="1"/>
              <a:t>phí</a:t>
            </a:r>
            <a:r>
              <a:rPr lang="en-US" sz="2000" dirty="0"/>
              <a:t> </a:t>
            </a:r>
            <a:r>
              <a:rPr lang="en-US" sz="2000" dirty="0" err="1"/>
              <a:t>khám</a:t>
            </a:r>
            <a:r>
              <a:rPr lang="en-US" sz="2000" dirty="0"/>
              <a:t> </a:t>
            </a:r>
            <a:r>
              <a:rPr lang="en-US" sz="2000" dirty="0" err="1"/>
              <a:t>bệnh</a:t>
            </a:r>
            <a:r>
              <a:rPr lang="en-US" sz="2000" dirty="0"/>
              <a:t>, </a:t>
            </a:r>
            <a:r>
              <a:rPr lang="en-US" sz="2000" dirty="0" err="1"/>
              <a:t>chữa</a:t>
            </a:r>
            <a:r>
              <a:rPr lang="en-US" sz="2000" dirty="0"/>
              <a:t> </a:t>
            </a:r>
            <a:r>
              <a:rPr lang="en-US" sz="2000" dirty="0" err="1"/>
              <a:t>bệnh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trường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endParaRPr lang="en-US" sz="2000" dirty="0"/>
          </a:p>
          <a:p>
            <a:pPr lvl="0" algn="just"/>
            <a:r>
              <a:rPr lang="en-US" sz="2000" dirty="0" err="1">
                <a:hlinkClick r:id="rId2"/>
              </a:rPr>
              <a:t>Quyết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định</a:t>
            </a:r>
            <a:r>
              <a:rPr lang="en-US" sz="2000" dirty="0">
                <a:hlinkClick r:id="rId2"/>
              </a:rPr>
              <a:t> 4434/QĐ-BYT </a:t>
            </a:r>
            <a:r>
              <a:rPr lang="en-US" sz="2000" dirty="0" err="1">
                <a:hlinkClick r:id="rId2"/>
              </a:rPr>
              <a:t>năm</a:t>
            </a:r>
            <a:r>
              <a:rPr lang="en-US" sz="2000" dirty="0">
                <a:hlinkClick r:id="rId2"/>
              </a:rPr>
              <a:t> 2018 </a:t>
            </a:r>
            <a:r>
              <a:rPr lang="en-US" sz="2000" dirty="0" err="1">
                <a:hlinkClick r:id="rId2"/>
              </a:rPr>
              <a:t>về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đính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chính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Thông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tư</a:t>
            </a:r>
            <a:r>
              <a:rPr lang="en-US" sz="2000" dirty="0">
                <a:hlinkClick r:id="rId2"/>
              </a:rPr>
              <a:t> 15/2018/TT-BYT </a:t>
            </a:r>
            <a:r>
              <a:rPr lang="en-US" sz="2000" dirty="0" err="1">
                <a:hlinkClick r:id="rId2"/>
              </a:rPr>
              <a:t>quy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định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thống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nhất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giá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dịch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vụ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khám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bệnh</a:t>
            </a:r>
            <a:r>
              <a:rPr lang="en-US" sz="2000" dirty="0">
                <a:hlinkClick r:id="rId2"/>
              </a:rPr>
              <a:t>, </a:t>
            </a:r>
            <a:r>
              <a:rPr lang="en-US" sz="2000" dirty="0" err="1">
                <a:hlinkClick r:id="rId2"/>
              </a:rPr>
              <a:t>chữa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bệnh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bảo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hiểm</a:t>
            </a:r>
            <a:r>
              <a:rPr lang="en-US" sz="2000" dirty="0">
                <a:hlinkClick r:id="rId2"/>
              </a:rPr>
              <a:t> y </a:t>
            </a:r>
            <a:r>
              <a:rPr lang="en-US" sz="2000" dirty="0" err="1">
                <a:hlinkClick r:id="rId2"/>
              </a:rPr>
              <a:t>tế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giữa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bệnh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viện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cùng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hạng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trên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toàn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quốc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và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hướng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dẫn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áp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dụng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giá</a:t>
            </a:r>
            <a:r>
              <a:rPr lang="en-US" sz="2000" dirty="0">
                <a:hlinkClick r:id="rId2"/>
              </a:rPr>
              <a:t>, </a:t>
            </a:r>
            <a:r>
              <a:rPr lang="en-US" sz="2000" dirty="0" err="1">
                <a:hlinkClick r:id="rId2"/>
              </a:rPr>
              <a:t>thanh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toán</a:t>
            </a:r>
            <a:r>
              <a:rPr lang="en-US" sz="2000" dirty="0">
                <a:hlinkClick r:id="rId2"/>
              </a:rPr>
              <a:t> chi </a:t>
            </a:r>
            <a:r>
              <a:rPr lang="en-US" sz="2000" dirty="0" err="1">
                <a:hlinkClick r:id="rId2"/>
              </a:rPr>
              <a:t>phí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khám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bệnh</a:t>
            </a:r>
            <a:r>
              <a:rPr lang="en-US" sz="2000" dirty="0">
                <a:hlinkClick r:id="rId2"/>
              </a:rPr>
              <a:t>, </a:t>
            </a:r>
            <a:r>
              <a:rPr lang="en-US" sz="2000" dirty="0" err="1">
                <a:hlinkClick r:id="rId2"/>
              </a:rPr>
              <a:t>chữa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bệnh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trong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một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số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trường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hợp</a:t>
            </a:r>
            <a:r>
              <a:rPr lang="en-US" sz="2000" dirty="0">
                <a:hlinkClick r:id="rId2"/>
              </a:rPr>
              <a:t> do </a:t>
            </a:r>
            <a:r>
              <a:rPr lang="en-US" sz="2000" dirty="0" err="1">
                <a:hlinkClick r:id="rId2"/>
              </a:rPr>
              <a:t>Bộ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trưởng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Bộ</a:t>
            </a:r>
            <a:r>
              <a:rPr lang="en-US" sz="2000" dirty="0">
                <a:hlinkClick r:id="rId2"/>
              </a:rPr>
              <a:t> Y </a:t>
            </a:r>
            <a:r>
              <a:rPr lang="en-US" sz="2000" dirty="0" err="1">
                <a:hlinkClick r:id="rId2"/>
              </a:rPr>
              <a:t>tế</a:t>
            </a:r>
            <a:r>
              <a:rPr lang="en-US" sz="2000" dirty="0">
                <a:hlinkClick r:id="rId2"/>
              </a:rPr>
              <a:t> ban </a:t>
            </a:r>
            <a:r>
              <a:rPr lang="en-US" sz="2000" dirty="0" err="1">
                <a:hlinkClick r:id="rId2"/>
              </a:rPr>
              <a:t>hành</a:t>
            </a:r>
            <a:r>
              <a:rPr lang="en-US" sz="2000" dirty="0"/>
              <a:t>.</a:t>
            </a:r>
          </a:p>
          <a:p>
            <a:pPr lvl="0" algn="just"/>
            <a:r>
              <a:rPr lang="en-US" sz="2000" dirty="0" err="1"/>
              <a:t>Quyết</a:t>
            </a:r>
            <a:r>
              <a:rPr lang="en-US" sz="2000" dirty="0"/>
              <a:t> </a:t>
            </a:r>
            <a:r>
              <a:rPr lang="en-US" sz="2000" dirty="0" err="1"/>
              <a:t>định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1895/1997/QĐ-BYT </a:t>
            </a:r>
            <a:r>
              <a:rPr lang="en-US" sz="2000" dirty="0" err="1"/>
              <a:t>ngày</a:t>
            </a:r>
            <a:r>
              <a:rPr lang="en-US" sz="2000" dirty="0"/>
              <a:t> 19 </a:t>
            </a:r>
            <a:r>
              <a:rPr lang="en-US" sz="2000" dirty="0" err="1"/>
              <a:t>tháng</a:t>
            </a:r>
            <a:r>
              <a:rPr lang="en-US" sz="2000" dirty="0"/>
              <a:t> 9 </a:t>
            </a:r>
            <a:r>
              <a:rPr lang="en-US" sz="2000" dirty="0" err="1"/>
              <a:t>năm</a:t>
            </a:r>
            <a:r>
              <a:rPr lang="en-US" sz="2000" dirty="0"/>
              <a:t> 1997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 Y </a:t>
            </a:r>
            <a:r>
              <a:rPr lang="en-US" sz="2000" dirty="0" err="1"/>
              <a:t>tế</a:t>
            </a:r>
            <a:r>
              <a:rPr lang="en-US" sz="2000" dirty="0"/>
              <a:t> 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việc</a:t>
            </a:r>
            <a:r>
              <a:rPr lang="en-US" sz="2000" dirty="0"/>
              <a:t> ban </a:t>
            </a:r>
            <a:r>
              <a:rPr lang="en-US" sz="2000" dirty="0" err="1"/>
              <a:t>hành</a:t>
            </a:r>
            <a:r>
              <a:rPr lang="en-US" sz="2000" dirty="0"/>
              <a:t> </a:t>
            </a:r>
            <a:r>
              <a:rPr lang="en-US" sz="2000" dirty="0" err="1"/>
              <a:t>quy</a:t>
            </a:r>
            <a:r>
              <a:rPr lang="en-US" sz="2000" dirty="0"/>
              <a:t> </a:t>
            </a:r>
            <a:r>
              <a:rPr lang="en-US" sz="2000" dirty="0" err="1"/>
              <a:t>chế</a:t>
            </a:r>
            <a:r>
              <a:rPr lang="en-US" sz="2000" dirty="0"/>
              <a:t> </a:t>
            </a:r>
            <a:r>
              <a:rPr lang="en-US" sz="2000" dirty="0" err="1"/>
              <a:t>bệnh</a:t>
            </a:r>
            <a:r>
              <a:rPr lang="en-US" sz="2000" dirty="0"/>
              <a:t> </a:t>
            </a:r>
            <a:r>
              <a:rPr lang="en-US" sz="2000" dirty="0" err="1"/>
              <a:t>viện</a:t>
            </a:r>
            <a:endParaRPr lang="en-US" sz="2000" dirty="0"/>
          </a:p>
          <a:p>
            <a:pPr algn="just"/>
            <a:r>
              <a:rPr lang="en-US" sz="2000" dirty="0" err="1"/>
              <a:t>Luật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58/2014/QH13 </a:t>
            </a:r>
            <a:r>
              <a:rPr lang="en-US" sz="2000" dirty="0" err="1"/>
              <a:t>ngày</a:t>
            </a:r>
            <a:r>
              <a:rPr lang="en-US" sz="2000" dirty="0"/>
              <a:t> 20 </a:t>
            </a:r>
            <a:r>
              <a:rPr lang="en-US" sz="2000" dirty="0" err="1"/>
              <a:t>tháng</a:t>
            </a:r>
            <a:r>
              <a:rPr lang="en-US" sz="2000" dirty="0"/>
              <a:t> 11 </a:t>
            </a:r>
            <a:r>
              <a:rPr lang="en-US" sz="2000" dirty="0" err="1"/>
              <a:t>năm</a:t>
            </a:r>
            <a:r>
              <a:rPr lang="en-US" sz="2000" dirty="0"/>
              <a:t> 2014 </a:t>
            </a:r>
            <a:r>
              <a:rPr lang="en-US" sz="2000" dirty="0" err="1"/>
              <a:t>Luật</a:t>
            </a:r>
            <a:r>
              <a:rPr lang="en-US" sz="2000" dirty="0"/>
              <a:t> </a:t>
            </a:r>
            <a:r>
              <a:rPr lang="en-US" sz="2000" dirty="0" err="1"/>
              <a:t>bảo</a:t>
            </a:r>
            <a:r>
              <a:rPr lang="en-US" sz="2000" dirty="0"/>
              <a:t> </a:t>
            </a:r>
            <a:r>
              <a:rPr lang="en-US" sz="2000" dirty="0" err="1"/>
              <a:t>hiểm</a:t>
            </a:r>
            <a:r>
              <a:rPr lang="en-US" sz="2000" dirty="0"/>
              <a:t> </a:t>
            </a:r>
            <a:r>
              <a:rPr lang="en-US" sz="2000" dirty="0" err="1"/>
              <a:t>xã</a:t>
            </a:r>
            <a:r>
              <a:rPr lang="en-US" sz="2000" dirty="0"/>
              <a:t> </a:t>
            </a:r>
            <a:r>
              <a:rPr lang="en-US" sz="2000" dirty="0" err="1" smtClean="0"/>
              <a:t>hội</a:t>
            </a:r>
            <a:endParaRPr lang="en-US" sz="2000" dirty="0" smtClean="0"/>
          </a:p>
          <a:p>
            <a:pPr algn="just"/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câu</a:t>
            </a:r>
            <a:r>
              <a:rPr lang="en-US" sz="2000" dirty="0"/>
              <a:t> </a:t>
            </a:r>
            <a:r>
              <a:rPr lang="en-US" sz="2000" dirty="0" err="1"/>
              <a:t>hỏi</a:t>
            </a:r>
            <a:r>
              <a:rPr lang="en-US" sz="2000" dirty="0"/>
              <a:t> </a:t>
            </a:r>
            <a:r>
              <a:rPr lang="en-US" sz="2000" dirty="0" err="1"/>
              <a:t>chuyên</a:t>
            </a:r>
            <a:r>
              <a:rPr lang="en-US" sz="2000" dirty="0"/>
              <a:t> </a:t>
            </a:r>
            <a:r>
              <a:rPr lang="en-US" sz="2000" dirty="0" err="1"/>
              <a:t>môn</a:t>
            </a:r>
            <a:r>
              <a:rPr lang="en-US" sz="2000" dirty="0"/>
              <a:t> </a:t>
            </a:r>
            <a:r>
              <a:rPr lang="en-US" sz="2000" dirty="0" err="1"/>
              <a:t>đáp</a:t>
            </a:r>
            <a:r>
              <a:rPr lang="en-US" sz="2000" dirty="0"/>
              <a:t> </a:t>
            </a:r>
            <a:r>
              <a:rPr lang="en-US" sz="2000" dirty="0" err="1"/>
              <a:t>ứng</a:t>
            </a:r>
            <a:r>
              <a:rPr lang="en-US" sz="2000" dirty="0"/>
              <a:t> </a:t>
            </a:r>
            <a:r>
              <a:rPr lang="en-US" sz="2000" dirty="0" err="1"/>
              <a:t>yêu</a:t>
            </a:r>
            <a:r>
              <a:rPr lang="en-US" sz="2000" dirty="0"/>
              <a:t> </a:t>
            </a:r>
            <a:r>
              <a:rPr lang="en-US" sz="2000" dirty="0" err="1"/>
              <a:t>cầu</a:t>
            </a:r>
            <a:r>
              <a:rPr lang="en-US" sz="2000" dirty="0"/>
              <a:t> </a:t>
            </a:r>
            <a:r>
              <a:rPr lang="en-US" sz="2000" dirty="0" err="1"/>
              <a:t>vị</a:t>
            </a:r>
            <a:r>
              <a:rPr lang="en-US" sz="2000" dirty="0"/>
              <a:t> </a:t>
            </a:r>
            <a:r>
              <a:rPr lang="en-US" sz="2000" dirty="0" err="1"/>
              <a:t>trí</a:t>
            </a:r>
            <a:r>
              <a:rPr lang="en-US" sz="2000" dirty="0"/>
              <a:t> </a:t>
            </a:r>
            <a:r>
              <a:rPr lang="en-US" sz="2000" dirty="0" err="1"/>
              <a:t>việc</a:t>
            </a:r>
            <a:r>
              <a:rPr lang="en-US" sz="2000" dirty="0"/>
              <a:t> </a:t>
            </a:r>
            <a:r>
              <a:rPr lang="en-US" sz="2000" dirty="0" err="1" smtClean="0"/>
              <a:t>làm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353" y="403337"/>
            <a:ext cx="1921248" cy="14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57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40589" y="1630851"/>
            <a:ext cx="10972800" cy="7749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600" b="1" smtClean="0">
                <a:solidFill>
                  <a:srgbClr val="FF0000"/>
                </a:solidFill>
              </a:rPr>
              <a:t>CHÚC CÁC THÍ SINH HOÀN THÀNH XUẤT SẮC VÒNG PHỎNG VẤN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13179142"/>
              </p:ext>
            </p:extLst>
          </p:nvPr>
        </p:nvGraphicFramePr>
        <p:xfrm>
          <a:off x="540589" y="2263117"/>
          <a:ext cx="11467635" cy="3976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014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72720"/>
            <a:ext cx="120155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70C0"/>
                </a:solidFill>
              </a:rPr>
              <a:t>TRIỆU TẬP THÍ SINH </a:t>
            </a:r>
          </a:p>
          <a:p>
            <a:pPr algn="ctr"/>
            <a:r>
              <a:rPr lang="en-US" sz="6000" b="1" dirty="0" smtClean="0">
                <a:solidFill>
                  <a:srgbClr val="0070C0"/>
                </a:solidFill>
              </a:rPr>
              <a:t> HƯỚNG DẪN NỘI QUY, </a:t>
            </a:r>
          </a:p>
          <a:p>
            <a:pPr algn="ctr"/>
            <a:r>
              <a:rPr lang="en-US" sz="6000" b="1" dirty="0" smtClean="0">
                <a:solidFill>
                  <a:srgbClr val="0070C0"/>
                </a:solidFill>
              </a:rPr>
              <a:t>NỘI DUNG ÔN TẬP </a:t>
            </a:r>
          </a:p>
          <a:p>
            <a:pPr algn="ctr"/>
            <a:r>
              <a:rPr lang="en-US" sz="6000" b="1" dirty="0" smtClean="0">
                <a:solidFill>
                  <a:srgbClr val="0070C0"/>
                </a:solidFill>
              </a:rPr>
              <a:t>(VÒNG PHỎNG VẤN)</a:t>
            </a:r>
          </a:p>
          <a:p>
            <a:pPr algn="ctr"/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88306" y="806824"/>
            <a:ext cx="50919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smtClean="0">
                <a:solidFill>
                  <a:srgbClr val="0070C0"/>
                </a:solidFill>
              </a:rPr>
              <a:t>HỘI ĐỒNG XÉT TUYỂN VIÊN CHỨC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algn="ctr"/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6943" y="1241600"/>
            <a:ext cx="120155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b="1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4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9247" y="1521622"/>
            <a:ext cx="10488705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0000"/>
                </a:solidFill>
              </a:rPr>
              <a:t>                                                   </a:t>
            </a:r>
            <a:r>
              <a:rPr lang="en-US" sz="4000" b="1" dirty="0" smtClean="0">
                <a:solidFill>
                  <a:srgbClr val="FF0000"/>
                </a:solidFill>
              </a:rPr>
              <a:t>NỘI DUNG ÔN TẬP </a:t>
            </a:r>
          </a:p>
          <a:p>
            <a:endParaRPr lang="en-US" sz="3400" dirty="0"/>
          </a:p>
          <a:p>
            <a:pPr algn="just"/>
            <a:r>
              <a:rPr lang="en-US" sz="3400" dirty="0" smtClean="0"/>
              <a:t>         </a:t>
            </a:r>
            <a:r>
              <a:rPr lang="en-US" sz="3400" b="1" dirty="0" err="1" smtClean="0"/>
              <a:t>Kiến</a:t>
            </a:r>
            <a:r>
              <a:rPr lang="en-US" sz="3400" b="1" dirty="0" smtClean="0"/>
              <a:t> </a:t>
            </a:r>
            <a:r>
              <a:rPr lang="en-US" sz="3400" b="1" dirty="0" err="1"/>
              <a:t>thức</a:t>
            </a:r>
            <a:r>
              <a:rPr lang="en-US" sz="3400" b="1" dirty="0"/>
              <a:t> </a:t>
            </a:r>
            <a:r>
              <a:rPr lang="en-US" sz="3400" b="1" dirty="0" err="1"/>
              <a:t>chung</a:t>
            </a:r>
            <a:r>
              <a:rPr lang="en-US" sz="3400" b="1" dirty="0"/>
              <a:t>: </a:t>
            </a:r>
            <a:r>
              <a:rPr lang="en-US" sz="3400" dirty="0" err="1"/>
              <a:t>Luật</a:t>
            </a:r>
            <a:r>
              <a:rPr lang="en-US" sz="3400" dirty="0"/>
              <a:t> </a:t>
            </a:r>
            <a:r>
              <a:rPr lang="en-US" sz="3400" dirty="0" err="1"/>
              <a:t>viên</a:t>
            </a:r>
            <a:r>
              <a:rPr lang="en-US" sz="3400" dirty="0"/>
              <a:t> </a:t>
            </a:r>
            <a:r>
              <a:rPr lang="en-US" sz="3400" dirty="0" err="1"/>
              <a:t>chức</a:t>
            </a:r>
            <a:r>
              <a:rPr lang="en-US" sz="3400" dirty="0"/>
              <a:t>; </a:t>
            </a:r>
            <a:r>
              <a:rPr lang="en-US" sz="3400" dirty="0" err="1" smtClean="0"/>
              <a:t>Luật</a:t>
            </a:r>
            <a:r>
              <a:rPr lang="en-US" sz="3400" dirty="0" smtClean="0"/>
              <a:t> </a:t>
            </a:r>
            <a:r>
              <a:rPr lang="en-US" sz="3400" dirty="0" err="1" smtClean="0"/>
              <a:t>Sửa</a:t>
            </a:r>
            <a:r>
              <a:rPr lang="en-US" sz="3400" dirty="0" smtClean="0"/>
              <a:t> </a:t>
            </a:r>
            <a:r>
              <a:rPr lang="en-US" sz="3400" dirty="0" err="1" smtClean="0"/>
              <a:t>đổi</a:t>
            </a:r>
            <a:r>
              <a:rPr lang="en-US" sz="3400" dirty="0" smtClean="0"/>
              <a:t> </a:t>
            </a:r>
            <a:r>
              <a:rPr lang="en-US" sz="3400" dirty="0" err="1" smtClean="0"/>
              <a:t>bổ</a:t>
            </a:r>
            <a:r>
              <a:rPr lang="en-US" sz="3400" dirty="0" smtClean="0"/>
              <a:t> sung </a:t>
            </a:r>
            <a:r>
              <a:rPr lang="en-US" sz="3400" dirty="0" err="1" smtClean="0"/>
              <a:t>một</a:t>
            </a:r>
            <a:r>
              <a:rPr lang="en-US" sz="3400" dirty="0" smtClean="0"/>
              <a:t> </a:t>
            </a:r>
            <a:r>
              <a:rPr lang="en-US" sz="3400" dirty="0" err="1" smtClean="0"/>
              <a:t>số</a:t>
            </a:r>
            <a:r>
              <a:rPr lang="en-US" sz="3400" dirty="0" smtClean="0"/>
              <a:t> </a:t>
            </a:r>
            <a:r>
              <a:rPr lang="en-US" sz="3400" dirty="0" err="1" smtClean="0"/>
              <a:t>điều</a:t>
            </a:r>
            <a:r>
              <a:rPr lang="en-US" sz="3400" dirty="0" smtClean="0"/>
              <a:t> </a:t>
            </a:r>
            <a:r>
              <a:rPr lang="en-US" sz="3400" dirty="0" err="1" smtClean="0"/>
              <a:t>của</a:t>
            </a:r>
            <a:r>
              <a:rPr lang="en-US" sz="3400" dirty="0" smtClean="0"/>
              <a:t> </a:t>
            </a:r>
            <a:r>
              <a:rPr lang="en-US" sz="3400" dirty="0" err="1" smtClean="0"/>
              <a:t>Luật</a:t>
            </a:r>
            <a:r>
              <a:rPr lang="en-US" sz="3400" dirty="0" smtClean="0"/>
              <a:t> </a:t>
            </a:r>
            <a:r>
              <a:rPr lang="en-US" sz="3400" dirty="0" err="1" smtClean="0"/>
              <a:t>Cán</a:t>
            </a:r>
            <a:r>
              <a:rPr lang="en-US" sz="3400" dirty="0" smtClean="0"/>
              <a:t> </a:t>
            </a:r>
            <a:r>
              <a:rPr lang="en-US" sz="3400" dirty="0" err="1" smtClean="0"/>
              <a:t>bộ</a:t>
            </a:r>
            <a:r>
              <a:rPr lang="en-US" sz="3400" dirty="0" smtClean="0"/>
              <a:t>, </a:t>
            </a:r>
            <a:r>
              <a:rPr lang="en-US" sz="3400" dirty="0" err="1" smtClean="0"/>
              <a:t>Công</a:t>
            </a:r>
            <a:r>
              <a:rPr lang="en-US" sz="3400" dirty="0" smtClean="0"/>
              <a:t> </a:t>
            </a:r>
            <a:r>
              <a:rPr lang="en-US" sz="3400" dirty="0" err="1" smtClean="0"/>
              <a:t>chức</a:t>
            </a:r>
            <a:r>
              <a:rPr lang="en-US" sz="3400" dirty="0" smtClean="0"/>
              <a:t> </a:t>
            </a:r>
            <a:r>
              <a:rPr lang="en-US" sz="3400" dirty="0" err="1" smtClean="0"/>
              <a:t>và</a:t>
            </a:r>
            <a:r>
              <a:rPr lang="en-US" sz="3400" dirty="0" smtClean="0"/>
              <a:t> </a:t>
            </a:r>
            <a:r>
              <a:rPr lang="en-US" sz="3400" dirty="0" err="1" smtClean="0"/>
              <a:t>Luật</a:t>
            </a:r>
            <a:r>
              <a:rPr lang="en-US" sz="3400" dirty="0" smtClean="0"/>
              <a:t> </a:t>
            </a:r>
            <a:r>
              <a:rPr lang="en-US" sz="3400" dirty="0" err="1" smtClean="0"/>
              <a:t>viên</a:t>
            </a:r>
            <a:r>
              <a:rPr lang="en-US" sz="3400" dirty="0" smtClean="0"/>
              <a:t> </a:t>
            </a:r>
            <a:r>
              <a:rPr lang="en-US" sz="3400" dirty="0" err="1" smtClean="0"/>
              <a:t>chức</a:t>
            </a:r>
            <a:r>
              <a:rPr lang="en-US" sz="3400" dirty="0" smtClean="0"/>
              <a:t>; </a:t>
            </a:r>
            <a:r>
              <a:rPr lang="en-US" sz="3400" dirty="0" err="1" smtClean="0"/>
              <a:t>Luật</a:t>
            </a:r>
            <a:r>
              <a:rPr lang="en-US" sz="3400" dirty="0" smtClean="0"/>
              <a:t> </a:t>
            </a:r>
            <a:r>
              <a:rPr lang="en-US" sz="3400" dirty="0"/>
              <a:t>Lao </a:t>
            </a:r>
            <a:r>
              <a:rPr lang="en-US" sz="3400" dirty="0" err="1"/>
              <a:t>động</a:t>
            </a:r>
            <a:r>
              <a:rPr lang="en-US" sz="3400" dirty="0"/>
              <a:t>; </a:t>
            </a:r>
            <a:r>
              <a:rPr lang="en-US" sz="3400" dirty="0" err="1" smtClean="0"/>
              <a:t>Luật</a:t>
            </a:r>
            <a:r>
              <a:rPr lang="en-US" sz="3400" dirty="0" smtClean="0"/>
              <a:t> </a:t>
            </a:r>
            <a:r>
              <a:rPr lang="en-US" sz="3400" dirty="0" err="1"/>
              <a:t>khám</a:t>
            </a:r>
            <a:r>
              <a:rPr lang="en-US" sz="3400" dirty="0"/>
              <a:t> </a:t>
            </a:r>
            <a:r>
              <a:rPr lang="en-US" sz="3400" dirty="0" err="1"/>
              <a:t>chữa</a:t>
            </a:r>
            <a:r>
              <a:rPr lang="en-US" sz="3400" dirty="0"/>
              <a:t> </a:t>
            </a:r>
            <a:r>
              <a:rPr lang="en-US" sz="3400" dirty="0" err="1"/>
              <a:t>bệnh</a:t>
            </a:r>
            <a:r>
              <a:rPr lang="en-US" sz="3400" dirty="0"/>
              <a:t>; 12 </a:t>
            </a:r>
            <a:r>
              <a:rPr lang="en-US" sz="3400" dirty="0" err="1"/>
              <a:t>điều</a:t>
            </a:r>
            <a:r>
              <a:rPr lang="en-US" sz="3400" dirty="0"/>
              <a:t> Y </a:t>
            </a:r>
            <a:r>
              <a:rPr lang="en-US" sz="3400" dirty="0" err="1"/>
              <a:t>đức</a:t>
            </a:r>
            <a:r>
              <a:rPr lang="en-US" sz="3400" dirty="0"/>
              <a:t>; </a:t>
            </a:r>
            <a:r>
              <a:rPr lang="en-US" sz="3400" dirty="0" err="1"/>
              <a:t>Luật</a:t>
            </a:r>
            <a:r>
              <a:rPr lang="en-US" sz="3400" dirty="0"/>
              <a:t> </a:t>
            </a:r>
            <a:r>
              <a:rPr lang="en-US" sz="3400" dirty="0" err="1"/>
              <a:t>Bảo</a:t>
            </a:r>
            <a:r>
              <a:rPr lang="en-US" sz="3400" dirty="0"/>
              <a:t> </a:t>
            </a:r>
            <a:r>
              <a:rPr lang="en-US" sz="3400" dirty="0" err="1"/>
              <a:t>hiểm</a:t>
            </a:r>
            <a:r>
              <a:rPr lang="en-US" sz="3400" dirty="0"/>
              <a:t> </a:t>
            </a:r>
            <a:r>
              <a:rPr lang="en-US" sz="3400" dirty="0" err="1"/>
              <a:t>xã</a:t>
            </a:r>
            <a:r>
              <a:rPr lang="en-US" sz="3400" dirty="0"/>
              <a:t> </a:t>
            </a:r>
            <a:r>
              <a:rPr lang="en-US" sz="3400" dirty="0" err="1"/>
              <a:t>hội</a:t>
            </a:r>
            <a:r>
              <a:rPr lang="en-US" sz="3400" dirty="0"/>
              <a:t>; </a:t>
            </a:r>
            <a:r>
              <a:rPr lang="en-US" sz="3400" dirty="0" err="1" smtClean="0"/>
              <a:t>Quy</a:t>
            </a:r>
            <a:r>
              <a:rPr lang="en-US" sz="3400" dirty="0" smtClean="0"/>
              <a:t> </a:t>
            </a:r>
            <a:r>
              <a:rPr lang="en-US" sz="3400" dirty="0" err="1"/>
              <a:t>tắc</a:t>
            </a:r>
            <a:r>
              <a:rPr lang="en-US" sz="3400" dirty="0"/>
              <a:t> </a:t>
            </a:r>
            <a:r>
              <a:rPr lang="en-US" sz="3400" dirty="0" err="1"/>
              <a:t>ứng</a:t>
            </a:r>
            <a:r>
              <a:rPr lang="en-US" sz="3400" dirty="0"/>
              <a:t> </a:t>
            </a:r>
            <a:r>
              <a:rPr lang="en-US" sz="3400" dirty="0" err="1" smtClean="0"/>
              <a:t>xử</a:t>
            </a:r>
            <a:r>
              <a:rPr lang="en-US" sz="3400" dirty="0" smtClean="0"/>
              <a:t>.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400" dirty="0" smtClean="0"/>
          </a:p>
          <a:p>
            <a:pPr algn="just"/>
            <a:r>
              <a:rPr lang="en-US" sz="3400" dirty="0" smtClean="0"/>
              <a:t>         </a:t>
            </a:r>
            <a:r>
              <a:rPr lang="en-US" sz="3400" b="1" dirty="0" err="1" smtClean="0"/>
              <a:t>Kiến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thức</a:t>
            </a:r>
            <a:r>
              <a:rPr lang="en-US" sz="3400" b="1" dirty="0" smtClean="0"/>
              <a:t> </a:t>
            </a:r>
            <a:r>
              <a:rPr lang="en-US" sz="3400" b="1" dirty="0" err="1"/>
              <a:t>chuyên</a:t>
            </a:r>
            <a:r>
              <a:rPr lang="en-US" sz="3400" b="1" dirty="0"/>
              <a:t> </a:t>
            </a:r>
            <a:r>
              <a:rPr lang="en-US" sz="3400" b="1" dirty="0" err="1"/>
              <a:t>môn</a:t>
            </a:r>
            <a:r>
              <a:rPr lang="en-US" sz="3400" b="1" dirty="0"/>
              <a:t> </a:t>
            </a:r>
            <a:r>
              <a:rPr lang="en-US" sz="3400" b="1" dirty="0" err="1"/>
              <a:t>nghiệp</a:t>
            </a:r>
            <a:r>
              <a:rPr lang="en-US" sz="3400" b="1" dirty="0"/>
              <a:t> </a:t>
            </a:r>
            <a:r>
              <a:rPr lang="en-US" sz="3400" b="1" dirty="0" err="1"/>
              <a:t>vụ</a:t>
            </a:r>
            <a:r>
              <a:rPr lang="en-US" sz="3400" b="1" dirty="0"/>
              <a:t>: </a:t>
            </a:r>
            <a:r>
              <a:rPr lang="en-US" sz="3400" dirty="0"/>
              <a:t>Theo </a:t>
            </a:r>
            <a:r>
              <a:rPr lang="en-US" sz="3400" dirty="0" err="1"/>
              <a:t>từng</a:t>
            </a:r>
            <a:r>
              <a:rPr lang="en-US" sz="3400" dirty="0"/>
              <a:t> </a:t>
            </a:r>
            <a:r>
              <a:rPr lang="en-US" sz="3400" dirty="0" err="1"/>
              <a:t>vị</a:t>
            </a:r>
            <a:r>
              <a:rPr lang="en-US" sz="3400" dirty="0"/>
              <a:t> </a:t>
            </a:r>
            <a:r>
              <a:rPr lang="en-US" sz="3400" dirty="0" err="1"/>
              <a:t>trí</a:t>
            </a:r>
            <a:r>
              <a:rPr lang="en-US" sz="3400" dirty="0"/>
              <a:t> </a:t>
            </a:r>
            <a:r>
              <a:rPr lang="en-US" sz="3400" dirty="0" err="1"/>
              <a:t>việc</a:t>
            </a:r>
            <a:r>
              <a:rPr lang="en-US" sz="3400" dirty="0"/>
              <a:t> </a:t>
            </a:r>
            <a:r>
              <a:rPr lang="en-US" sz="3400" dirty="0" err="1" smtClean="0"/>
              <a:t>làm</a:t>
            </a:r>
            <a:r>
              <a:rPr lang="en-US" sz="3400" dirty="0" smtClean="0"/>
              <a:t>.</a:t>
            </a:r>
            <a:endParaRPr lang="en-US" sz="3400" dirty="0"/>
          </a:p>
          <a:p>
            <a:pPr algn="ctr"/>
            <a:endParaRPr lang="en-US" sz="36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/>
              <a:t>	</a:t>
            </a:r>
            <a:endParaRPr lang="en-US" sz="2400" dirty="0"/>
          </a:p>
          <a:p>
            <a:endParaRPr lang="en-US" sz="2400" dirty="0" smtClean="0"/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en-US" sz="2400" dirty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089" y="927860"/>
            <a:ext cx="2095500" cy="1543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46" y="2433937"/>
            <a:ext cx="822247" cy="8222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47" y="4907628"/>
            <a:ext cx="822247" cy="82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4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6943" y="1241600"/>
            <a:ext cx="120155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b="1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4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412" y="784138"/>
            <a:ext cx="11524129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0000"/>
                </a:solidFill>
              </a:rPr>
              <a:t>                                                              </a:t>
            </a:r>
            <a:r>
              <a:rPr lang="en-US" sz="4000" b="1" dirty="0" smtClean="0">
                <a:solidFill>
                  <a:srgbClr val="FF0000"/>
                </a:solidFill>
              </a:rPr>
              <a:t>NỘI DUNG ÔN TẬP </a:t>
            </a:r>
          </a:p>
          <a:p>
            <a:pPr>
              <a:spcAft>
                <a:spcPts val="600"/>
              </a:spcAft>
            </a:pPr>
            <a:endParaRPr lang="en-US" sz="2000" b="1" dirty="0" smtClean="0"/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</a:rPr>
              <a:t>. </a:t>
            </a:r>
            <a:r>
              <a:rPr lang="en-US" sz="2400" b="1" dirty="0" err="1">
                <a:solidFill>
                  <a:srgbClr val="FF0000"/>
                </a:solidFill>
              </a:rPr>
              <a:t>Kiến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thức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chung</a:t>
            </a:r>
            <a:r>
              <a:rPr lang="en-US" sz="2400" b="1" dirty="0" smtClean="0">
                <a:solidFill>
                  <a:srgbClr val="FF0000"/>
                </a:solidFill>
              </a:rPr>
              <a:t>: 40 </a:t>
            </a:r>
            <a:r>
              <a:rPr lang="en-US" sz="2400" b="1" dirty="0" err="1">
                <a:solidFill>
                  <a:srgbClr val="FF0000"/>
                </a:solidFill>
              </a:rPr>
              <a:t>điểm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070C0"/>
                </a:solidFill>
              </a:rPr>
              <a:t>I. </a:t>
            </a:r>
            <a:r>
              <a:rPr lang="en-US" sz="2000" b="1" dirty="0" err="1" smtClean="0">
                <a:solidFill>
                  <a:srgbClr val="0070C0"/>
                </a:solidFill>
              </a:rPr>
              <a:t>Kiến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thức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về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Luật</a:t>
            </a:r>
            <a:r>
              <a:rPr lang="en-US" sz="2000" b="1" dirty="0" smtClean="0">
                <a:solidFill>
                  <a:srgbClr val="0070C0"/>
                </a:solidFill>
              </a:rPr>
              <a:t>:</a:t>
            </a:r>
          </a:p>
          <a:p>
            <a:pPr lvl="0"/>
            <a:r>
              <a:rPr lang="en-US" sz="2000" b="1" dirty="0" smtClean="0"/>
              <a:t>1. </a:t>
            </a:r>
            <a:r>
              <a:rPr lang="en-US" sz="2000" b="1" dirty="0" err="1" smtClean="0"/>
              <a:t>Luật</a:t>
            </a:r>
            <a:r>
              <a:rPr lang="en-US" sz="2000" b="1" dirty="0" smtClean="0"/>
              <a:t> </a:t>
            </a:r>
            <a:r>
              <a:rPr lang="en-US" sz="2000" b="1" dirty="0" err="1"/>
              <a:t>Viên</a:t>
            </a:r>
            <a:r>
              <a:rPr lang="en-US" sz="2000" b="1" dirty="0"/>
              <a:t> </a:t>
            </a:r>
            <a:r>
              <a:rPr lang="en-US" sz="2000" b="1" dirty="0" err="1"/>
              <a:t>chức</a:t>
            </a:r>
            <a:r>
              <a:rPr lang="en-US" sz="2000" b="1" dirty="0"/>
              <a:t>:</a:t>
            </a:r>
            <a:endParaRPr lang="en-US" sz="2000" dirty="0"/>
          </a:p>
          <a:p>
            <a:r>
              <a:rPr lang="en-US" sz="2000" dirty="0" err="1"/>
              <a:t>Điều</a:t>
            </a:r>
            <a:r>
              <a:rPr lang="en-US" sz="2000" dirty="0"/>
              <a:t> 2, 5, 11, 12, 13, 14, 16, 17, 19, 22, </a:t>
            </a:r>
            <a:r>
              <a:rPr lang="en-US" sz="2000" dirty="0" err="1"/>
              <a:t>Khoản</a:t>
            </a:r>
            <a:r>
              <a:rPr lang="en-US" sz="2000" dirty="0"/>
              <a:t> 2 </a:t>
            </a:r>
            <a:r>
              <a:rPr lang="en-US" sz="2000" dirty="0" err="1"/>
              <a:t>Điều</a:t>
            </a:r>
            <a:r>
              <a:rPr lang="en-US" sz="2000" dirty="0"/>
              <a:t> 2 </a:t>
            </a:r>
            <a:r>
              <a:rPr lang="en-US" sz="2000" dirty="0" err="1"/>
              <a:t>Luật</a:t>
            </a:r>
            <a:r>
              <a:rPr lang="en-US" sz="2000" dirty="0"/>
              <a:t> </a:t>
            </a:r>
            <a:r>
              <a:rPr lang="en-US" sz="2000" dirty="0" err="1"/>
              <a:t>Cán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, </a:t>
            </a:r>
            <a:r>
              <a:rPr lang="en-US" sz="2000" dirty="0" err="1"/>
              <a:t>công</a:t>
            </a:r>
            <a:r>
              <a:rPr lang="en-US" sz="2000" dirty="0"/>
              <a:t> </a:t>
            </a:r>
            <a:r>
              <a:rPr lang="en-US" sz="2000" dirty="0" err="1"/>
              <a:t>chức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Luật</a:t>
            </a:r>
            <a:r>
              <a:rPr lang="en-US" sz="2000" dirty="0"/>
              <a:t> </a:t>
            </a:r>
            <a:r>
              <a:rPr lang="en-US" sz="2000" dirty="0" err="1"/>
              <a:t>viên</a:t>
            </a:r>
            <a:r>
              <a:rPr lang="en-US" sz="2000" dirty="0"/>
              <a:t> </a:t>
            </a:r>
            <a:r>
              <a:rPr lang="en-US" sz="2000" dirty="0" err="1"/>
              <a:t>chức</a:t>
            </a:r>
            <a:r>
              <a:rPr lang="en-US" sz="2000" dirty="0"/>
              <a:t> </a:t>
            </a:r>
            <a:r>
              <a:rPr lang="en-US" sz="2000" dirty="0" err="1"/>
              <a:t>sửa</a:t>
            </a:r>
            <a:r>
              <a:rPr lang="en-US" sz="2000" dirty="0"/>
              <a:t> </a:t>
            </a:r>
            <a:r>
              <a:rPr lang="en-US" sz="2000" dirty="0" err="1"/>
              <a:t>đổi</a:t>
            </a:r>
            <a:r>
              <a:rPr lang="en-US" sz="2000" dirty="0"/>
              <a:t> 2019 (</a:t>
            </a:r>
            <a:r>
              <a:rPr lang="en-US" sz="2000" dirty="0" err="1"/>
              <a:t>sửa</a:t>
            </a:r>
            <a:r>
              <a:rPr lang="en-US" sz="2000" dirty="0"/>
              <a:t> </a:t>
            </a:r>
            <a:r>
              <a:rPr lang="en-US" sz="2000" dirty="0" err="1"/>
              <a:t>đổi</a:t>
            </a:r>
            <a:r>
              <a:rPr lang="en-US" sz="2000" dirty="0"/>
              <a:t> </a:t>
            </a:r>
            <a:r>
              <a:rPr lang="en-US" sz="2000" dirty="0" err="1"/>
              <a:t>Điều</a:t>
            </a:r>
            <a:r>
              <a:rPr lang="en-US" sz="2000" dirty="0"/>
              <a:t> 25 </a:t>
            </a:r>
            <a:r>
              <a:rPr lang="en-US" sz="2000" dirty="0" err="1"/>
              <a:t>Luật</a:t>
            </a:r>
            <a:r>
              <a:rPr lang="en-US" sz="2000" dirty="0"/>
              <a:t> </a:t>
            </a:r>
            <a:r>
              <a:rPr lang="en-US" sz="2000" dirty="0" err="1"/>
              <a:t>viên</a:t>
            </a:r>
            <a:r>
              <a:rPr lang="en-US" sz="2000" dirty="0"/>
              <a:t> </a:t>
            </a:r>
            <a:r>
              <a:rPr lang="en-US" sz="2000" dirty="0" err="1"/>
              <a:t>chức</a:t>
            </a:r>
            <a:r>
              <a:rPr lang="en-US" sz="2000" dirty="0"/>
              <a:t>), 26, 27, 35, 40, </a:t>
            </a:r>
            <a:r>
              <a:rPr lang="en-US" sz="2000" dirty="0" err="1"/>
              <a:t>Khoản</a:t>
            </a:r>
            <a:r>
              <a:rPr lang="en-US" sz="2000" dirty="0"/>
              <a:t> 5 </a:t>
            </a:r>
            <a:r>
              <a:rPr lang="en-US" sz="2000" dirty="0" err="1"/>
              <a:t>Điều</a:t>
            </a:r>
            <a:r>
              <a:rPr lang="en-US" sz="2000" dirty="0"/>
              <a:t> 2 </a:t>
            </a:r>
            <a:r>
              <a:rPr lang="en-US" sz="2000" dirty="0" err="1"/>
              <a:t>Luật</a:t>
            </a:r>
            <a:r>
              <a:rPr lang="en-US" sz="2000" dirty="0"/>
              <a:t> </a:t>
            </a:r>
            <a:r>
              <a:rPr lang="en-US" sz="2000" dirty="0" err="1"/>
              <a:t>Cán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, </a:t>
            </a:r>
            <a:r>
              <a:rPr lang="en-US" sz="2000" dirty="0" err="1"/>
              <a:t>công</a:t>
            </a:r>
            <a:r>
              <a:rPr lang="en-US" sz="2000" dirty="0"/>
              <a:t> </a:t>
            </a:r>
            <a:r>
              <a:rPr lang="en-US" sz="2000" dirty="0" err="1"/>
              <a:t>chức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Luật</a:t>
            </a:r>
            <a:r>
              <a:rPr lang="en-US" sz="2000" dirty="0"/>
              <a:t> </a:t>
            </a:r>
            <a:r>
              <a:rPr lang="en-US" sz="2000" dirty="0" err="1"/>
              <a:t>viên</a:t>
            </a:r>
            <a:r>
              <a:rPr lang="en-US" sz="2000" dirty="0"/>
              <a:t> </a:t>
            </a:r>
            <a:r>
              <a:rPr lang="en-US" sz="2000" dirty="0" err="1"/>
              <a:t>chức</a:t>
            </a:r>
            <a:r>
              <a:rPr lang="en-US" sz="2000" dirty="0"/>
              <a:t> </a:t>
            </a:r>
            <a:r>
              <a:rPr lang="en-US" sz="2000" dirty="0" err="1"/>
              <a:t>sửa</a:t>
            </a:r>
            <a:r>
              <a:rPr lang="en-US" sz="2000" dirty="0"/>
              <a:t> </a:t>
            </a:r>
            <a:r>
              <a:rPr lang="en-US" sz="2000" dirty="0" err="1"/>
              <a:t>đổi</a:t>
            </a:r>
            <a:r>
              <a:rPr lang="en-US" sz="2000" dirty="0"/>
              <a:t> 2019 (</a:t>
            </a:r>
            <a:r>
              <a:rPr lang="en-US" sz="2000" dirty="0" err="1"/>
              <a:t>sửa</a:t>
            </a:r>
            <a:r>
              <a:rPr lang="en-US" sz="2000" dirty="0"/>
              <a:t> </a:t>
            </a:r>
            <a:r>
              <a:rPr lang="en-US" sz="2000" dirty="0" err="1"/>
              <a:t>đổi</a:t>
            </a:r>
            <a:r>
              <a:rPr lang="en-US" sz="2000" dirty="0"/>
              <a:t> </a:t>
            </a:r>
            <a:r>
              <a:rPr lang="en-US" sz="2000" dirty="0" err="1"/>
              <a:t>Điều</a:t>
            </a:r>
            <a:r>
              <a:rPr lang="en-US" sz="2000" dirty="0"/>
              <a:t> 41 </a:t>
            </a:r>
            <a:r>
              <a:rPr lang="en-US" sz="2000" dirty="0" err="1"/>
              <a:t>Luật</a:t>
            </a:r>
            <a:r>
              <a:rPr lang="en-US" sz="2000" dirty="0"/>
              <a:t> </a:t>
            </a:r>
            <a:r>
              <a:rPr lang="en-US" sz="2000" dirty="0" err="1"/>
              <a:t>viên</a:t>
            </a:r>
            <a:r>
              <a:rPr lang="en-US" sz="2000" dirty="0"/>
              <a:t> </a:t>
            </a:r>
            <a:r>
              <a:rPr lang="en-US" sz="2000" dirty="0" err="1"/>
              <a:t>chức</a:t>
            </a:r>
            <a:r>
              <a:rPr lang="en-US" sz="2000" dirty="0"/>
              <a:t>), 42, 51, 52, 55, 56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lvl="0"/>
            <a:r>
              <a:rPr lang="en-US" sz="2000" b="1" dirty="0" smtClean="0"/>
              <a:t>2. </a:t>
            </a:r>
            <a:r>
              <a:rPr lang="en-US" sz="2000" b="1" dirty="0" err="1" smtClean="0"/>
              <a:t>Bộ</a:t>
            </a:r>
            <a:r>
              <a:rPr lang="en-US" sz="2000" b="1" dirty="0" smtClean="0"/>
              <a:t> </a:t>
            </a:r>
            <a:r>
              <a:rPr lang="en-US" sz="2000" b="1" dirty="0" err="1"/>
              <a:t>Luật</a:t>
            </a:r>
            <a:r>
              <a:rPr lang="en-US" sz="2000" b="1" dirty="0"/>
              <a:t> Lao </a:t>
            </a:r>
            <a:r>
              <a:rPr lang="en-US" sz="2000" b="1" dirty="0" err="1"/>
              <a:t>động</a:t>
            </a:r>
            <a:r>
              <a:rPr lang="en-US" sz="2000" b="1" dirty="0"/>
              <a:t> 2012:</a:t>
            </a:r>
            <a:endParaRPr lang="en-US" sz="2000" dirty="0"/>
          </a:p>
          <a:p>
            <a:r>
              <a:rPr lang="en-US" sz="2000" dirty="0"/>
              <a:t>Điều:5, 6, 8, 22, 23, 26, 27, 28, 36, 37, 38, 39, 90, 94, 97, 104, 105, 106, 107, 108, 109, 110, 111, 112, 115, 116, 125, 126, 130, </a:t>
            </a:r>
            <a:r>
              <a:rPr lang="en-US" sz="2000" dirty="0" err="1"/>
              <a:t>Mục</a:t>
            </a:r>
            <a:r>
              <a:rPr lang="en-US" sz="2000" dirty="0"/>
              <a:t> 2 </a:t>
            </a:r>
            <a:r>
              <a:rPr lang="en-US" sz="2000" dirty="0" err="1"/>
              <a:t>điều</a:t>
            </a:r>
            <a:r>
              <a:rPr lang="en-US" sz="2000" dirty="0"/>
              <a:t> 138, 145, 155, 157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lvl="0"/>
            <a:r>
              <a:rPr lang="en-US" sz="2000" b="1" dirty="0" smtClean="0"/>
              <a:t>3. </a:t>
            </a:r>
            <a:r>
              <a:rPr lang="en-US" sz="2000" b="1" dirty="0" err="1" smtClean="0"/>
              <a:t>Luật</a:t>
            </a:r>
            <a:r>
              <a:rPr lang="en-US" sz="2000" b="1" dirty="0" smtClean="0"/>
              <a:t> </a:t>
            </a:r>
            <a:r>
              <a:rPr lang="en-US" sz="2000" b="1" dirty="0" err="1"/>
              <a:t>khám</a:t>
            </a:r>
            <a:r>
              <a:rPr lang="en-US" sz="2000" b="1" dirty="0"/>
              <a:t> </a:t>
            </a:r>
            <a:r>
              <a:rPr lang="en-US" sz="2000" b="1" dirty="0" err="1"/>
              <a:t>chữa</a:t>
            </a:r>
            <a:r>
              <a:rPr lang="en-US" sz="2000" b="1" dirty="0"/>
              <a:t> </a:t>
            </a:r>
            <a:r>
              <a:rPr lang="en-US" sz="2000" b="1" dirty="0" err="1"/>
              <a:t>bệnh</a:t>
            </a:r>
            <a:r>
              <a:rPr lang="en-US" sz="2000" b="1" dirty="0"/>
              <a:t> (</a:t>
            </a:r>
            <a:r>
              <a:rPr lang="en-US" sz="2000" b="1" dirty="0" err="1"/>
              <a:t>Luật</a:t>
            </a:r>
            <a:r>
              <a:rPr lang="en-US" sz="2000" b="1" dirty="0"/>
              <a:t> </a:t>
            </a:r>
            <a:r>
              <a:rPr lang="en-US" sz="2000" b="1" dirty="0" err="1"/>
              <a:t>số</a:t>
            </a:r>
            <a:r>
              <a:rPr lang="en-US" sz="2000" b="1" dirty="0"/>
              <a:t> 40/2009/QH12):</a:t>
            </a:r>
            <a:endParaRPr lang="en-US" sz="2000" dirty="0"/>
          </a:p>
          <a:p>
            <a:r>
              <a:rPr lang="en-US" sz="2000" dirty="0" err="1"/>
              <a:t>Điều</a:t>
            </a:r>
            <a:r>
              <a:rPr lang="en-US" sz="2000" dirty="0"/>
              <a:t> 2, 3, 6, 7, 8, 9, 10, 11, 12, 13, 14, 15, 16, 24, 25, </a:t>
            </a:r>
            <a:r>
              <a:rPr lang="en-US" sz="2000" dirty="0" err="1"/>
              <a:t>Mục</a:t>
            </a:r>
            <a:r>
              <a:rPr lang="en-US" sz="2000" dirty="0"/>
              <a:t> 1 </a:t>
            </a:r>
            <a:r>
              <a:rPr lang="en-US" sz="2000" dirty="0" err="1"/>
              <a:t>Điều</a:t>
            </a:r>
            <a:r>
              <a:rPr lang="en-US" sz="2000" dirty="0"/>
              <a:t> 27, 29, 31, 32, 33, 34, 35, 36, 37, 38.</a:t>
            </a:r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         </a:t>
            </a:r>
            <a:endParaRPr lang="en-US" sz="3600" dirty="0"/>
          </a:p>
          <a:p>
            <a:pPr algn="ctr"/>
            <a:endParaRPr lang="en-US" sz="36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/>
              <a:t>	</a:t>
            </a:r>
            <a:endParaRPr lang="en-US" sz="2400" dirty="0"/>
          </a:p>
          <a:p>
            <a:endParaRPr lang="en-US" sz="2400" dirty="0" smtClean="0"/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en-US" sz="2400" dirty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729" y="506368"/>
            <a:ext cx="1921248" cy="14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92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6943" y="1241600"/>
            <a:ext cx="120155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b="1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4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412" y="784138"/>
            <a:ext cx="11524129" cy="8356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0000"/>
                </a:solidFill>
              </a:rPr>
              <a:t>                                                              </a:t>
            </a:r>
            <a:r>
              <a:rPr lang="en-US" sz="4000" b="1" dirty="0" smtClean="0">
                <a:solidFill>
                  <a:srgbClr val="FF0000"/>
                </a:solidFill>
              </a:rPr>
              <a:t>NỘI DUNG ÔN TẬP </a:t>
            </a:r>
          </a:p>
          <a:p>
            <a:pPr>
              <a:spcAft>
                <a:spcPts val="600"/>
              </a:spcAft>
            </a:pPr>
            <a:endParaRPr lang="en-US" sz="2000" b="1" dirty="0" smtClean="0"/>
          </a:p>
          <a:p>
            <a:pPr algn="just">
              <a:spcAft>
                <a:spcPts val="600"/>
              </a:spcAft>
            </a:pPr>
            <a:r>
              <a:rPr lang="en-US" sz="2400" b="1" dirty="0" smtClean="0">
                <a:solidFill>
                  <a:srgbClr val="FF0000"/>
                </a:solidFill>
              </a:rPr>
              <a:t>A. </a:t>
            </a:r>
            <a:r>
              <a:rPr lang="en-US" sz="2400" b="1" dirty="0" err="1" smtClean="0">
                <a:solidFill>
                  <a:srgbClr val="FF0000"/>
                </a:solidFill>
              </a:rPr>
              <a:t>Kiến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thức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chung</a:t>
            </a:r>
            <a:r>
              <a:rPr lang="en-US" sz="2400" b="1" dirty="0" smtClean="0">
                <a:solidFill>
                  <a:srgbClr val="FF0000"/>
                </a:solidFill>
              </a:rPr>
              <a:t>: 40 </a:t>
            </a:r>
            <a:r>
              <a:rPr lang="en-US" sz="2400" b="1" dirty="0" err="1" smtClean="0">
                <a:solidFill>
                  <a:srgbClr val="FF0000"/>
                </a:solidFill>
              </a:rPr>
              <a:t>điểm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</a:rPr>
              <a:t>I. </a:t>
            </a:r>
            <a:r>
              <a:rPr lang="en-US" sz="2400" b="1" dirty="0" err="1">
                <a:solidFill>
                  <a:srgbClr val="0070C0"/>
                </a:solidFill>
              </a:rPr>
              <a:t>Kiến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thức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về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Luật</a:t>
            </a:r>
            <a:r>
              <a:rPr lang="en-US" sz="2400" b="1" dirty="0">
                <a:solidFill>
                  <a:srgbClr val="0070C0"/>
                </a:solidFill>
              </a:rPr>
              <a:t>:</a:t>
            </a:r>
          </a:p>
          <a:p>
            <a:pPr lvl="0"/>
            <a:r>
              <a:rPr lang="en-US" sz="2000" b="1" dirty="0" smtClean="0"/>
              <a:t>4. </a:t>
            </a:r>
            <a:r>
              <a:rPr lang="en-US" sz="2000" b="1" dirty="0" err="1" smtClean="0"/>
              <a:t>Thông</a:t>
            </a:r>
            <a:r>
              <a:rPr lang="en-US" sz="2000" b="1" dirty="0" smtClean="0"/>
              <a:t> </a:t>
            </a:r>
            <a:r>
              <a:rPr lang="en-US" sz="2000" b="1" dirty="0" err="1"/>
              <a:t>tư</a:t>
            </a:r>
            <a:r>
              <a:rPr lang="en-US" sz="2000" b="1" dirty="0"/>
              <a:t> 07/2014/TT-BYT </a:t>
            </a:r>
            <a:r>
              <a:rPr lang="en-US" sz="2000" b="1" dirty="0" err="1"/>
              <a:t>ngày</a:t>
            </a:r>
            <a:r>
              <a:rPr lang="en-US" sz="2000" b="1" dirty="0"/>
              <a:t> 25 </a:t>
            </a:r>
            <a:r>
              <a:rPr lang="en-US" sz="2000" b="1" dirty="0" err="1"/>
              <a:t>tháng</a:t>
            </a:r>
            <a:r>
              <a:rPr lang="en-US" sz="2000" b="1" dirty="0"/>
              <a:t> 02 </a:t>
            </a:r>
            <a:r>
              <a:rPr lang="en-US" sz="2000" b="1" dirty="0" err="1"/>
              <a:t>năm</a:t>
            </a:r>
            <a:r>
              <a:rPr lang="en-US" sz="2000" b="1" dirty="0"/>
              <a:t> 2014 </a:t>
            </a:r>
            <a:r>
              <a:rPr lang="en-US" sz="2000" b="1" dirty="0" err="1"/>
              <a:t>quy</a:t>
            </a:r>
            <a:r>
              <a:rPr lang="en-US" sz="2000" b="1" dirty="0"/>
              <a:t> </a:t>
            </a:r>
            <a:r>
              <a:rPr lang="en-US" sz="2000" b="1" dirty="0" err="1"/>
              <a:t>định</a:t>
            </a:r>
            <a:r>
              <a:rPr lang="en-US" sz="2000" b="1" dirty="0"/>
              <a:t> </a:t>
            </a:r>
            <a:r>
              <a:rPr lang="en-US" sz="2000" b="1" dirty="0" err="1"/>
              <a:t>về</a:t>
            </a:r>
            <a:r>
              <a:rPr lang="en-US" sz="2000" b="1" dirty="0"/>
              <a:t> </a:t>
            </a:r>
            <a:r>
              <a:rPr lang="en-US" sz="2000" b="1" dirty="0" err="1"/>
              <a:t>Quy</a:t>
            </a:r>
            <a:r>
              <a:rPr lang="en-US" sz="2000" b="1" dirty="0"/>
              <a:t> </a:t>
            </a:r>
            <a:r>
              <a:rPr lang="en-US" sz="2000" b="1" dirty="0" err="1"/>
              <a:t>tắc</a:t>
            </a:r>
            <a:r>
              <a:rPr lang="en-US" sz="2000" b="1" dirty="0"/>
              <a:t> </a:t>
            </a:r>
            <a:r>
              <a:rPr lang="en-US" sz="2000" b="1" dirty="0" err="1"/>
              <a:t>ứng</a:t>
            </a:r>
            <a:r>
              <a:rPr lang="en-US" sz="2000" b="1" dirty="0"/>
              <a:t> </a:t>
            </a:r>
            <a:r>
              <a:rPr lang="en-US" sz="2000" b="1" dirty="0" err="1"/>
              <a:t>xử</a:t>
            </a:r>
            <a:r>
              <a:rPr lang="en-US" sz="2000" b="1" dirty="0"/>
              <a:t> </a:t>
            </a:r>
            <a:r>
              <a:rPr lang="en-US" sz="2000" b="1" dirty="0" err="1"/>
              <a:t>của</a:t>
            </a:r>
            <a:r>
              <a:rPr lang="en-US" sz="2000" b="1" dirty="0"/>
              <a:t> </a:t>
            </a:r>
            <a:r>
              <a:rPr lang="en-US" sz="2000" b="1" dirty="0" err="1"/>
              <a:t>công</a:t>
            </a:r>
            <a:r>
              <a:rPr lang="en-US" sz="2000" b="1" dirty="0"/>
              <a:t> </a:t>
            </a:r>
            <a:r>
              <a:rPr lang="en-US" sz="2000" b="1" dirty="0" err="1"/>
              <a:t>chức</a:t>
            </a:r>
            <a:r>
              <a:rPr lang="en-US" sz="2000" b="1" dirty="0"/>
              <a:t>, </a:t>
            </a:r>
            <a:r>
              <a:rPr lang="en-US" sz="2000" b="1" dirty="0" err="1"/>
              <a:t>viên</a:t>
            </a:r>
            <a:r>
              <a:rPr lang="en-US" sz="2000" b="1" dirty="0"/>
              <a:t> </a:t>
            </a:r>
            <a:r>
              <a:rPr lang="en-US" sz="2000" b="1" dirty="0" err="1"/>
              <a:t>chức</a:t>
            </a:r>
            <a:r>
              <a:rPr lang="en-US" sz="2000" b="1" dirty="0"/>
              <a:t>, </a:t>
            </a:r>
            <a:r>
              <a:rPr lang="en-US" sz="2000" b="1" dirty="0" err="1"/>
              <a:t>người</a:t>
            </a:r>
            <a:r>
              <a:rPr lang="en-US" sz="2000" b="1" dirty="0"/>
              <a:t> </a:t>
            </a:r>
            <a:r>
              <a:rPr lang="en-US" sz="2000" b="1" dirty="0" err="1"/>
              <a:t>lao</a:t>
            </a:r>
            <a:r>
              <a:rPr lang="en-US" sz="2000" b="1" dirty="0"/>
              <a:t> </a:t>
            </a:r>
            <a:r>
              <a:rPr lang="en-US" sz="2000" b="1" dirty="0" err="1"/>
              <a:t>động</a:t>
            </a:r>
            <a:r>
              <a:rPr lang="en-US" sz="2000" b="1" dirty="0"/>
              <a:t> </a:t>
            </a:r>
            <a:r>
              <a:rPr lang="en-US" sz="2000" b="1" dirty="0" err="1"/>
              <a:t>làm</a:t>
            </a:r>
            <a:r>
              <a:rPr lang="en-US" sz="2000" b="1" dirty="0"/>
              <a:t> </a:t>
            </a:r>
            <a:r>
              <a:rPr lang="en-US" sz="2000" b="1" dirty="0" err="1"/>
              <a:t>việc</a:t>
            </a:r>
            <a:r>
              <a:rPr lang="en-US" sz="2000" b="1" dirty="0"/>
              <a:t> </a:t>
            </a:r>
            <a:r>
              <a:rPr lang="en-US" sz="2000" b="1" dirty="0" err="1"/>
              <a:t>tại</a:t>
            </a:r>
            <a:r>
              <a:rPr lang="en-US" sz="2000" b="1" dirty="0"/>
              <a:t> </a:t>
            </a:r>
            <a:r>
              <a:rPr lang="en-US" sz="2000" b="1" dirty="0" err="1"/>
              <a:t>cơ</a:t>
            </a:r>
            <a:r>
              <a:rPr lang="en-US" sz="2000" b="1" dirty="0"/>
              <a:t> </a:t>
            </a:r>
            <a:r>
              <a:rPr lang="en-US" sz="2000" b="1" dirty="0" err="1"/>
              <a:t>sở</a:t>
            </a:r>
            <a:r>
              <a:rPr lang="en-US" sz="2000" b="1" dirty="0"/>
              <a:t> y </a:t>
            </a:r>
            <a:r>
              <a:rPr lang="en-US" sz="2000" b="1" dirty="0" err="1" smtClean="0"/>
              <a:t>tế</a:t>
            </a:r>
            <a:r>
              <a:rPr lang="en-US" sz="2000" b="1" dirty="0" smtClean="0"/>
              <a:t>: </a:t>
            </a:r>
            <a:r>
              <a:rPr lang="en-US" sz="2000" dirty="0" err="1" smtClean="0"/>
              <a:t>Điều</a:t>
            </a:r>
            <a:r>
              <a:rPr lang="en-US" sz="2000" dirty="0" smtClean="0"/>
              <a:t> </a:t>
            </a:r>
            <a:r>
              <a:rPr lang="en-US" sz="2000" dirty="0"/>
              <a:t>3, 4, 5, 6, 14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lvl="0"/>
            <a:r>
              <a:rPr lang="en-US" sz="2000" b="1" dirty="0" smtClean="0"/>
              <a:t>5. </a:t>
            </a:r>
            <a:r>
              <a:rPr lang="en-US" sz="2000" b="1" dirty="0" err="1" smtClean="0"/>
              <a:t>Quy</a:t>
            </a:r>
            <a:r>
              <a:rPr lang="en-US" sz="2000" b="1" dirty="0" smtClean="0"/>
              <a:t> </a:t>
            </a:r>
            <a:r>
              <a:rPr lang="en-US" sz="2000" b="1" dirty="0" err="1"/>
              <a:t>định</a:t>
            </a:r>
            <a:r>
              <a:rPr lang="en-US" sz="2000" b="1" dirty="0"/>
              <a:t> </a:t>
            </a:r>
            <a:r>
              <a:rPr lang="en-US" sz="2000" b="1" dirty="0" err="1"/>
              <a:t>về</a:t>
            </a:r>
            <a:r>
              <a:rPr lang="en-US" sz="2000" b="1" dirty="0"/>
              <a:t> y </a:t>
            </a:r>
            <a:r>
              <a:rPr lang="en-US" sz="2000" b="1" dirty="0" err="1"/>
              <a:t>đức</a:t>
            </a:r>
            <a:r>
              <a:rPr lang="en-US" sz="2000" b="1" dirty="0"/>
              <a:t> (</a:t>
            </a:r>
            <a:r>
              <a:rPr lang="en-US" sz="2000" b="1" dirty="0" err="1"/>
              <a:t>Tiêu</a:t>
            </a:r>
            <a:r>
              <a:rPr lang="en-US" sz="2000" b="1" dirty="0"/>
              <a:t> </a:t>
            </a:r>
            <a:r>
              <a:rPr lang="en-US" sz="2000" b="1" dirty="0" err="1"/>
              <a:t>chuẩn</a:t>
            </a:r>
            <a:r>
              <a:rPr lang="en-US" sz="2000" b="1" dirty="0"/>
              <a:t> y </a:t>
            </a:r>
            <a:r>
              <a:rPr lang="en-US" sz="2000" b="1" dirty="0" err="1"/>
              <a:t>đạo</a:t>
            </a:r>
            <a:r>
              <a:rPr lang="en-US" sz="2000" b="1" dirty="0"/>
              <a:t> </a:t>
            </a:r>
            <a:r>
              <a:rPr lang="en-US" sz="2000" b="1" dirty="0" err="1"/>
              <a:t>đức</a:t>
            </a:r>
            <a:r>
              <a:rPr lang="en-US" sz="2000" b="1" dirty="0"/>
              <a:t> </a:t>
            </a:r>
            <a:r>
              <a:rPr lang="en-US" sz="2000" b="1" dirty="0" err="1"/>
              <a:t>của</a:t>
            </a:r>
            <a:r>
              <a:rPr lang="en-US" sz="2000" b="1" dirty="0"/>
              <a:t> </a:t>
            </a:r>
            <a:r>
              <a:rPr lang="en-US" sz="2000" b="1" dirty="0" err="1"/>
              <a:t>người</a:t>
            </a:r>
            <a:r>
              <a:rPr lang="en-US" sz="2000" b="1" dirty="0"/>
              <a:t> </a:t>
            </a:r>
            <a:r>
              <a:rPr lang="en-US" sz="2000" b="1" dirty="0" err="1"/>
              <a:t>làm</a:t>
            </a:r>
            <a:r>
              <a:rPr lang="en-US" sz="2000" b="1" dirty="0"/>
              <a:t> </a:t>
            </a:r>
            <a:r>
              <a:rPr lang="en-US" sz="2000" b="1" dirty="0" err="1"/>
              <a:t>công</a:t>
            </a:r>
            <a:r>
              <a:rPr lang="en-US" sz="2000" b="1" dirty="0"/>
              <a:t> </a:t>
            </a:r>
            <a:r>
              <a:rPr lang="en-US" sz="2000" b="1" dirty="0" err="1"/>
              <a:t>tác</a:t>
            </a:r>
            <a:r>
              <a:rPr lang="en-US" sz="2000" b="1" dirty="0"/>
              <a:t> y </a:t>
            </a:r>
            <a:r>
              <a:rPr lang="en-US" sz="2000" b="1" dirty="0" err="1"/>
              <a:t>tế</a:t>
            </a:r>
            <a:r>
              <a:rPr lang="en-US" sz="2000" b="1" dirty="0"/>
              <a:t>) Ban </a:t>
            </a:r>
            <a:r>
              <a:rPr lang="en-US" sz="2000" b="1" dirty="0" err="1"/>
              <a:t>hành</a:t>
            </a:r>
            <a:r>
              <a:rPr lang="en-US" sz="2000" b="1" dirty="0"/>
              <a:t> </a:t>
            </a:r>
            <a:r>
              <a:rPr lang="en-US" sz="2000" b="1" dirty="0" err="1"/>
              <a:t>kèm</a:t>
            </a:r>
            <a:r>
              <a:rPr lang="en-US" sz="2000" b="1" dirty="0"/>
              <a:t> </a:t>
            </a:r>
            <a:r>
              <a:rPr lang="en-US" sz="2000" b="1" dirty="0" err="1"/>
              <a:t>theo</a:t>
            </a:r>
            <a:r>
              <a:rPr lang="en-US" sz="2000" b="1" dirty="0"/>
              <a:t> </a:t>
            </a:r>
            <a:r>
              <a:rPr lang="en-US" sz="2000" b="1" dirty="0" err="1"/>
              <a:t>Quyết</a:t>
            </a:r>
            <a:r>
              <a:rPr lang="en-US" sz="2000" b="1" dirty="0"/>
              <a:t> </a:t>
            </a:r>
            <a:r>
              <a:rPr lang="en-US" sz="2000" b="1" dirty="0" err="1"/>
              <a:t>định</a:t>
            </a:r>
            <a:r>
              <a:rPr lang="en-US" sz="2000" b="1" dirty="0"/>
              <a:t> </a:t>
            </a:r>
            <a:r>
              <a:rPr lang="en-US" sz="2000" b="1" dirty="0" err="1"/>
              <a:t>số</a:t>
            </a:r>
            <a:r>
              <a:rPr lang="en-US" sz="2000" b="1" dirty="0"/>
              <a:t> 2088/BYT-QĐ </a:t>
            </a:r>
            <a:r>
              <a:rPr lang="en-US" sz="2000" b="1" dirty="0" err="1"/>
              <a:t>ngày</a:t>
            </a:r>
            <a:r>
              <a:rPr lang="en-US" sz="2000" b="1" dirty="0"/>
              <a:t> 06 </a:t>
            </a:r>
            <a:r>
              <a:rPr lang="en-US" sz="2000" b="1" dirty="0" err="1"/>
              <a:t>tháng</a:t>
            </a:r>
            <a:r>
              <a:rPr lang="en-US" sz="2000" b="1" dirty="0"/>
              <a:t> 11 </a:t>
            </a:r>
            <a:r>
              <a:rPr lang="en-US" sz="2000" b="1" dirty="0" err="1"/>
              <a:t>năm</a:t>
            </a:r>
            <a:r>
              <a:rPr lang="en-US" sz="2000" b="1" dirty="0"/>
              <a:t> 1996 </a:t>
            </a:r>
            <a:r>
              <a:rPr lang="en-US" sz="2000" b="1" dirty="0" err="1"/>
              <a:t>của</a:t>
            </a:r>
            <a:r>
              <a:rPr lang="en-US" sz="2000" b="1" dirty="0"/>
              <a:t> </a:t>
            </a:r>
            <a:r>
              <a:rPr lang="en-US" sz="2000" b="1" dirty="0" err="1"/>
              <a:t>Bộ</a:t>
            </a:r>
            <a:r>
              <a:rPr lang="en-US" sz="2000" b="1" dirty="0"/>
              <a:t> </a:t>
            </a:r>
            <a:r>
              <a:rPr lang="en-US" sz="2000" b="1" dirty="0" err="1"/>
              <a:t>trưởng</a:t>
            </a:r>
            <a:r>
              <a:rPr lang="en-US" sz="2000" b="1" dirty="0"/>
              <a:t> </a:t>
            </a:r>
            <a:r>
              <a:rPr lang="en-US" sz="2000" b="1" dirty="0" err="1"/>
              <a:t>Bộ</a:t>
            </a:r>
            <a:r>
              <a:rPr lang="en-US" sz="2000" b="1" dirty="0"/>
              <a:t> Y </a:t>
            </a:r>
            <a:r>
              <a:rPr lang="en-US" sz="2000" b="1" dirty="0" err="1"/>
              <a:t>tế</a:t>
            </a:r>
            <a:r>
              <a:rPr lang="en-US" sz="2000" b="1" dirty="0"/>
              <a:t> (</a:t>
            </a:r>
            <a:r>
              <a:rPr lang="en-US" sz="2000" b="1" dirty="0" err="1"/>
              <a:t>thường</a:t>
            </a:r>
            <a:r>
              <a:rPr lang="en-US" sz="2000" b="1" dirty="0"/>
              <a:t> </a:t>
            </a:r>
            <a:r>
              <a:rPr lang="en-US" sz="2000" b="1" dirty="0" err="1"/>
              <a:t>gọi</a:t>
            </a:r>
            <a:r>
              <a:rPr lang="en-US" sz="2000" b="1" dirty="0"/>
              <a:t>: 12 </a:t>
            </a:r>
            <a:r>
              <a:rPr lang="en-US" sz="2000" b="1" dirty="0" err="1"/>
              <a:t>điều</a:t>
            </a:r>
            <a:r>
              <a:rPr lang="en-US" sz="2000" b="1" dirty="0"/>
              <a:t> y </a:t>
            </a:r>
            <a:r>
              <a:rPr lang="en-US" sz="2000" b="1" dirty="0" err="1"/>
              <a:t>đức</a:t>
            </a:r>
            <a:r>
              <a:rPr lang="en-US" sz="2000" b="1" dirty="0"/>
              <a:t>)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pPr lvl="0"/>
            <a:r>
              <a:rPr lang="en-US" sz="2000" b="1" dirty="0" smtClean="0"/>
              <a:t>6. </a:t>
            </a:r>
            <a:r>
              <a:rPr lang="en-US" sz="2000" b="1" dirty="0" err="1" smtClean="0"/>
              <a:t>Quyết</a:t>
            </a:r>
            <a:r>
              <a:rPr lang="en-US" sz="2000" b="1" dirty="0" smtClean="0"/>
              <a:t> </a:t>
            </a:r>
            <a:r>
              <a:rPr lang="en-US" sz="2000" b="1" dirty="0" err="1"/>
              <a:t>định</a:t>
            </a:r>
            <a:r>
              <a:rPr lang="en-US" sz="2000" b="1" dirty="0"/>
              <a:t> 73/2011/QĐ-</a:t>
            </a:r>
            <a:r>
              <a:rPr lang="en-US" sz="2000" b="1" dirty="0" err="1"/>
              <a:t>TTg</a:t>
            </a:r>
            <a:r>
              <a:rPr lang="en-US" sz="2000" b="1" dirty="0"/>
              <a:t> </a:t>
            </a:r>
            <a:r>
              <a:rPr lang="en-US" sz="2000" b="1" dirty="0" err="1"/>
              <a:t>ngày</a:t>
            </a:r>
            <a:r>
              <a:rPr lang="en-US" sz="2000" b="1" dirty="0"/>
              <a:t> 28/12/2011 </a:t>
            </a:r>
            <a:r>
              <a:rPr lang="en-US" sz="2000" b="1" dirty="0" err="1"/>
              <a:t>của</a:t>
            </a:r>
            <a:r>
              <a:rPr lang="en-US" sz="2000" b="1" dirty="0"/>
              <a:t> </a:t>
            </a:r>
            <a:r>
              <a:rPr lang="en-US" sz="2000" b="1" dirty="0" err="1"/>
              <a:t>Thủ</a:t>
            </a:r>
            <a:r>
              <a:rPr lang="en-US" sz="2000" b="1" dirty="0"/>
              <a:t> </a:t>
            </a:r>
            <a:r>
              <a:rPr lang="en-US" sz="2000" b="1" dirty="0" err="1"/>
              <a:t>tướng</a:t>
            </a:r>
            <a:r>
              <a:rPr lang="en-US" sz="2000" b="1" dirty="0"/>
              <a:t> </a:t>
            </a:r>
            <a:r>
              <a:rPr lang="en-US" sz="2000" b="1" dirty="0" err="1"/>
              <a:t>Chính</a:t>
            </a:r>
            <a:r>
              <a:rPr lang="en-US" sz="2000" b="1" dirty="0"/>
              <a:t> </a:t>
            </a:r>
            <a:r>
              <a:rPr lang="en-US" sz="2000" b="1" dirty="0" err="1"/>
              <a:t>phủ</a:t>
            </a:r>
            <a:r>
              <a:rPr lang="en-US" sz="2000" b="1" dirty="0"/>
              <a:t> </a:t>
            </a:r>
            <a:r>
              <a:rPr lang="en-US" sz="2000" b="1" dirty="0" err="1"/>
              <a:t>về</a:t>
            </a:r>
            <a:r>
              <a:rPr lang="en-US" sz="2000" b="1" dirty="0"/>
              <a:t> </a:t>
            </a:r>
            <a:r>
              <a:rPr lang="en-US" sz="2000" b="1" dirty="0" err="1"/>
              <a:t>việc</a:t>
            </a:r>
            <a:r>
              <a:rPr lang="en-US" sz="2000" b="1" dirty="0"/>
              <a:t> </a:t>
            </a:r>
            <a:r>
              <a:rPr lang="en-US" sz="2000" b="1" dirty="0" err="1"/>
              <a:t>quy</a:t>
            </a:r>
            <a:r>
              <a:rPr lang="en-US" sz="2000" b="1" dirty="0"/>
              <a:t> </a:t>
            </a:r>
            <a:r>
              <a:rPr lang="en-US" sz="2000" b="1" dirty="0" err="1"/>
              <a:t>định</a:t>
            </a:r>
            <a:r>
              <a:rPr lang="en-US" sz="2000" b="1" dirty="0"/>
              <a:t> </a:t>
            </a:r>
            <a:r>
              <a:rPr lang="en-US" sz="2000" b="1" dirty="0" err="1"/>
              <a:t>một</a:t>
            </a:r>
            <a:r>
              <a:rPr lang="en-US" sz="2000" b="1" dirty="0"/>
              <a:t> </a:t>
            </a:r>
            <a:r>
              <a:rPr lang="en-US" sz="2000" b="1" dirty="0" err="1"/>
              <a:t>số</a:t>
            </a:r>
            <a:r>
              <a:rPr lang="en-US" sz="2000" b="1" dirty="0"/>
              <a:t> </a:t>
            </a:r>
            <a:r>
              <a:rPr lang="en-US" sz="2000" b="1" dirty="0" err="1"/>
              <a:t>chế</a:t>
            </a:r>
            <a:r>
              <a:rPr lang="en-US" sz="2000" b="1" dirty="0"/>
              <a:t> </a:t>
            </a:r>
            <a:r>
              <a:rPr lang="en-US" sz="2000" b="1" dirty="0" err="1"/>
              <a:t>độ</a:t>
            </a:r>
            <a:r>
              <a:rPr lang="en-US" sz="2000" b="1" dirty="0"/>
              <a:t> </a:t>
            </a:r>
            <a:r>
              <a:rPr lang="en-US" sz="2000" b="1" dirty="0" err="1"/>
              <a:t>phụ</a:t>
            </a:r>
            <a:r>
              <a:rPr lang="en-US" sz="2000" b="1" dirty="0"/>
              <a:t> </a:t>
            </a:r>
            <a:r>
              <a:rPr lang="en-US" sz="2000" b="1" dirty="0" err="1"/>
              <a:t>cấp</a:t>
            </a:r>
            <a:r>
              <a:rPr lang="en-US" sz="2000" b="1" dirty="0"/>
              <a:t> </a:t>
            </a:r>
            <a:r>
              <a:rPr lang="en-US" sz="2000" b="1" dirty="0" err="1"/>
              <a:t>đặc</a:t>
            </a:r>
            <a:r>
              <a:rPr lang="en-US" sz="2000" b="1" dirty="0"/>
              <a:t> </a:t>
            </a:r>
            <a:r>
              <a:rPr lang="en-US" sz="2000" b="1" dirty="0" err="1"/>
              <a:t>thù</a:t>
            </a:r>
            <a:r>
              <a:rPr lang="en-US" sz="2000" b="1" dirty="0"/>
              <a:t> </a:t>
            </a:r>
            <a:r>
              <a:rPr lang="en-US" sz="2000" b="1" dirty="0" err="1"/>
              <a:t>đối</a:t>
            </a:r>
            <a:r>
              <a:rPr lang="en-US" sz="2000" b="1" dirty="0"/>
              <a:t> </a:t>
            </a:r>
            <a:r>
              <a:rPr lang="en-US" sz="2000" b="1" dirty="0" err="1"/>
              <a:t>với</a:t>
            </a:r>
            <a:r>
              <a:rPr lang="en-US" sz="2000" b="1" dirty="0"/>
              <a:t> </a:t>
            </a:r>
            <a:r>
              <a:rPr lang="en-US" sz="2000" b="1" dirty="0" err="1"/>
              <a:t>công</a:t>
            </a:r>
            <a:r>
              <a:rPr lang="en-US" sz="2000" b="1" dirty="0"/>
              <a:t> </a:t>
            </a:r>
            <a:r>
              <a:rPr lang="en-US" sz="2000" b="1" dirty="0" err="1"/>
              <a:t>chức</a:t>
            </a:r>
            <a:r>
              <a:rPr lang="en-US" sz="2000" b="1" dirty="0"/>
              <a:t>, </a:t>
            </a:r>
            <a:r>
              <a:rPr lang="en-US" sz="2000" b="1" dirty="0" err="1"/>
              <a:t>viên</a:t>
            </a:r>
            <a:r>
              <a:rPr lang="en-US" sz="2000" b="1" dirty="0"/>
              <a:t> </a:t>
            </a:r>
            <a:r>
              <a:rPr lang="en-US" sz="2000" b="1" dirty="0" err="1"/>
              <a:t>chức</a:t>
            </a:r>
            <a:r>
              <a:rPr lang="en-US" sz="2000" b="1" dirty="0"/>
              <a:t>, </a:t>
            </a:r>
            <a:r>
              <a:rPr lang="en-US" sz="2000" b="1" dirty="0" err="1"/>
              <a:t>người</a:t>
            </a:r>
            <a:r>
              <a:rPr lang="en-US" sz="2000" b="1" dirty="0"/>
              <a:t> </a:t>
            </a:r>
            <a:r>
              <a:rPr lang="en-US" sz="2000" b="1" dirty="0" err="1"/>
              <a:t>lao</a:t>
            </a:r>
            <a:r>
              <a:rPr lang="en-US" sz="2000" b="1" dirty="0"/>
              <a:t> </a:t>
            </a:r>
            <a:r>
              <a:rPr lang="en-US" sz="2000" b="1" dirty="0" err="1"/>
              <a:t>động</a:t>
            </a:r>
            <a:r>
              <a:rPr lang="en-US" sz="2000" b="1" dirty="0"/>
              <a:t> </a:t>
            </a:r>
            <a:r>
              <a:rPr lang="en-US" sz="2000" b="1" dirty="0" err="1"/>
              <a:t>trong</a:t>
            </a:r>
            <a:r>
              <a:rPr lang="en-US" sz="2000" b="1" dirty="0"/>
              <a:t> </a:t>
            </a:r>
            <a:r>
              <a:rPr lang="en-US" sz="2000" b="1" dirty="0" err="1"/>
              <a:t>cơ</a:t>
            </a:r>
            <a:r>
              <a:rPr lang="en-US" sz="2000" b="1" dirty="0"/>
              <a:t> </a:t>
            </a:r>
            <a:r>
              <a:rPr lang="en-US" sz="2000" b="1" dirty="0" err="1"/>
              <a:t>sở</a:t>
            </a:r>
            <a:r>
              <a:rPr lang="en-US" sz="2000" b="1" dirty="0"/>
              <a:t> y </a:t>
            </a:r>
            <a:r>
              <a:rPr lang="en-US" sz="2000" b="1" dirty="0" err="1"/>
              <a:t>tế</a:t>
            </a:r>
            <a:r>
              <a:rPr lang="en-US" sz="2000" b="1" dirty="0"/>
              <a:t> </a:t>
            </a:r>
            <a:r>
              <a:rPr lang="en-US" sz="2000" b="1" dirty="0" err="1"/>
              <a:t>công</a:t>
            </a:r>
            <a:r>
              <a:rPr lang="en-US" sz="2000" b="1" dirty="0"/>
              <a:t> </a:t>
            </a:r>
            <a:r>
              <a:rPr lang="en-US" sz="2000" b="1" dirty="0" err="1"/>
              <a:t>lập</a:t>
            </a:r>
            <a:r>
              <a:rPr lang="en-US" sz="2000" b="1" dirty="0"/>
              <a:t> </a:t>
            </a:r>
            <a:r>
              <a:rPr lang="en-US" sz="2000" b="1" dirty="0" err="1"/>
              <a:t>và</a:t>
            </a:r>
            <a:r>
              <a:rPr lang="en-US" sz="2000" b="1" dirty="0"/>
              <a:t> </a:t>
            </a:r>
            <a:r>
              <a:rPr lang="en-US" sz="2000" b="1" dirty="0" err="1"/>
              <a:t>chế</a:t>
            </a:r>
            <a:r>
              <a:rPr lang="en-US" sz="2000" b="1" dirty="0"/>
              <a:t> </a:t>
            </a:r>
            <a:r>
              <a:rPr lang="en-US" sz="2000" b="1" dirty="0" err="1"/>
              <a:t>độ</a:t>
            </a:r>
            <a:r>
              <a:rPr lang="en-US" sz="2000" b="1" dirty="0"/>
              <a:t> </a:t>
            </a:r>
            <a:r>
              <a:rPr lang="en-US" sz="2000" b="1" dirty="0" err="1"/>
              <a:t>phụ</a:t>
            </a:r>
            <a:r>
              <a:rPr lang="en-US" sz="2000" b="1" dirty="0"/>
              <a:t> </a:t>
            </a:r>
            <a:r>
              <a:rPr lang="en-US" sz="2000" b="1" dirty="0" err="1"/>
              <a:t>cấp</a:t>
            </a:r>
            <a:r>
              <a:rPr lang="en-US" sz="2000" b="1" dirty="0"/>
              <a:t> </a:t>
            </a:r>
            <a:r>
              <a:rPr lang="en-US" sz="2000" b="1" dirty="0" err="1"/>
              <a:t>chống</a:t>
            </a:r>
            <a:r>
              <a:rPr lang="en-US" sz="2000" b="1" dirty="0"/>
              <a:t> </a:t>
            </a:r>
            <a:r>
              <a:rPr lang="en-US" sz="2000" b="1" dirty="0" err="1" smtClean="0"/>
              <a:t>dịch</a:t>
            </a:r>
            <a:r>
              <a:rPr lang="en-US" sz="2000" b="1" dirty="0" smtClean="0"/>
              <a:t>: </a:t>
            </a:r>
            <a:r>
              <a:rPr lang="en-US" sz="2000" dirty="0" err="1" smtClean="0"/>
              <a:t>Điều</a:t>
            </a:r>
            <a:r>
              <a:rPr lang="en-US" sz="2000" dirty="0" smtClean="0"/>
              <a:t> </a:t>
            </a:r>
            <a:r>
              <a:rPr lang="en-US" sz="2000" dirty="0"/>
              <a:t>2, 4</a:t>
            </a:r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         </a:t>
            </a:r>
            <a:endParaRPr lang="en-US" sz="3600" dirty="0"/>
          </a:p>
          <a:p>
            <a:pPr algn="ctr"/>
            <a:endParaRPr lang="en-US" sz="36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/>
              <a:t>	</a:t>
            </a:r>
            <a:endParaRPr lang="en-US" sz="2400" dirty="0"/>
          </a:p>
          <a:p>
            <a:endParaRPr lang="en-US" sz="2400" dirty="0" smtClean="0"/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en-US" sz="2400" dirty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729" y="506368"/>
            <a:ext cx="1921248" cy="14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1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6943" y="1241600"/>
            <a:ext cx="120155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b="1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4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412" y="784138"/>
            <a:ext cx="11524129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0000"/>
                </a:solidFill>
              </a:rPr>
              <a:t>                                                   </a:t>
            </a:r>
            <a:r>
              <a:rPr lang="en-US" sz="4000" b="1" dirty="0" smtClean="0">
                <a:solidFill>
                  <a:srgbClr val="FF0000"/>
                </a:solidFill>
              </a:rPr>
              <a:t>NỘI DUNG ÔN TẬP</a:t>
            </a:r>
          </a:p>
          <a:p>
            <a:pPr>
              <a:spcAft>
                <a:spcPts val="600"/>
              </a:spcAft>
            </a:pPr>
            <a:endParaRPr lang="en-US" sz="2400" b="1" dirty="0" smtClean="0"/>
          </a:p>
          <a:p>
            <a:pPr>
              <a:spcAft>
                <a:spcPts val="600"/>
              </a:spcAft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b="1" dirty="0" err="1">
                <a:solidFill>
                  <a:srgbClr val="FF0000"/>
                </a:solidFill>
              </a:rPr>
              <a:t>Kiến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thức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chung</a:t>
            </a:r>
            <a:r>
              <a:rPr lang="en-US" sz="2400" b="1" dirty="0">
                <a:solidFill>
                  <a:srgbClr val="FF0000"/>
                </a:solidFill>
              </a:rPr>
              <a:t>: 40 </a:t>
            </a:r>
            <a:r>
              <a:rPr lang="en-US" sz="2400" b="1" dirty="0" err="1">
                <a:solidFill>
                  <a:srgbClr val="FF0000"/>
                </a:solidFill>
              </a:rPr>
              <a:t>điểm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II</a:t>
            </a:r>
            <a:r>
              <a:rPr lang="en-US" sz="2400" b="1" dirty="0">
                <a:solidFill>
                  <a:srgbClr val="0070C0"/>
                </a:solidFill>
              </a:rPr>
              <a:t>. </a:t>
            </a:r>
            <a:r>
              <a:rPr lang="en-US" sz="2400" b="1" dirty="0" err="1">
                <a:solidFill>
                  <a:srgbClr val="0070C0"/>
                </a:solidFill>
              </a:rPr>
              <a:t>Kiến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thức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tổng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quát</a:t>
            </a:r>
            <a:r>
              <a:rPr lang="en-US" sz="2400" b="1" dirty="0" smtClean="0">
                <a:solidFill>
                  <a:srgbClr val="0070C0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1. </a:t>
            </a:r>
            <a:r>
              <a:rPr lang="en-US" sz="2400" dirty="0" err="1" smtClean="0"/>
              <a:t>Văn</a:t>
            </a:r>
            <a:r>
              <a:rPr lang="en-US" sz="2400" dirty="0" smtClean="0"/>
              <a:t> </a:t>
            </a:r>
            <a:r>
              <a:rPr lang="en-US" sz="2400" dirty="0" err="1"/>
              <a:t>hoá</a:t>
            </a:r>
            <a:r>
              <a:rPr lang="en-US" sz="2400" dirty="0"/>
              <a:t> </a:t>
            </a:r>
            <a:r>
              <a:rPr lang="en-US" sz="2400" dirty="0" err="1"/>
              <a:t>xã</a:t>
            </a:r>
            <a:r>
              <a:rPr lang="en-US" sz="2400" dirty="0"/>
              <a:t> </a:t>
            </a:r>
            <a:r>
              <a:rPr lang="en-US" sz="2400" dirty="0" err="1"/>
              <a:t>hội</a:t>
            </a:r>
            <a:r>
              <a:rPr lang="en-US" sz="2400" dirty="0"/>
              <a:t>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2. </a:t>
            </a:r>
            <a:r>
              <a:rPr lang="en-US" sz="2400" dirty="0" err="1" smtClean="0"/>
              <a:t>Tình</a:t>
            </a:r>
            <a:r>
              <a:rPr lang="en-US" sz="2400" dirty="0" smtClean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kinh</a:t>
            </a:r>
            <a:r>
              <a:rPr lang="en-US" sz="2400" dirty="0"/>
              <a:t> </a:t>
            </a:r>
            <a:r>
              <a:rPr lang="en-US" sz="2400" dirty="0" err="1"/>
              <a:t>tế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ngoài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3. Tin </a:t>
            </a:r>
            <a:r>
              <a:rPr lang="en-US" sz="2400" dirty="0" err="1"/>
              <a:t>tức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 </a:t>
            </a:r>
            <a:r>
              <a:rPr lang="en-US" sz="2400" dirty="0" err="1"/>
              <a:t>trị</a:t>
            </a:r>
            <a:r>
              <a:rPr lang="en-US" sz="2400" dirty="0"/>
              <a:t>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 smtClean="0"/>
              <a:t>.</a:t>
            </a:r>
          </a:p>
          <a:p>
            <a:pPr>
              <a:spcAft>
                <a:spcPts val="600"/>
              </a:spcAft>
            </a:pPr>
            <a:endParaRPr lang="en-US" sz="2400" dirty="0"/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         </a:t>
            </a:r>
            <a:endParaRPr lang="en-US" sz="3600" dirty="0"/>
          </a:p>
          <a:p>
            <a:pPr algn="ctr"/>
            <a:endParaRPr lang="en-US" sz="36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/>
              <a:t>	</a:t>
            </a:r>
            <a:endParaRPr lang="en-US" sz="2400" dirty="0"/>
          </a:p>
          <a:p>
            <a:endParaRPr lang="en-US" sz="2400" dirty="0" smtClean="0"/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en-US" sz="2400" dirty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089" y="542864"/>
            <a:ext cx="209550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64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6943" y="1241600"/>
            <a:ext cx="120155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b="1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4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412" y="784138"/>
            <a:ext cx="11524129" cy="820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3600" b="1" dirty="0" smtClean="0">
                <a:solidFill>
                  <a:srgbClr val="FF0000"/>
                </a:solidFill>
              </a:rPr>
              <a:t>                                                   </a:t>
            </a:r>
            <a:r>
              <a:rPr lang="en-US" sz="4000" b="1" dirty="0" smtClean="0">
                <a:solidFill>
                  <a:srgbClr val="FF0000"/>
                </a:solidFill>
              </a:rPr>
              <a:t>TÀI LIỆU ÔN TẬP</a:t>
            </a:r>
            <a:endParaRPr lang="en-US" sz="1600" b="1" dirty="0" smtClean="0"/>
          </a:p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B.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Kiến</a:t>
            </a: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thức</a:t>
            </a: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chuyên</a:t>
            </a: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môn</a:t>
            </a: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: </a:t>
            </a:r>
            <a:r>
              <a:rPr lang="en-US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60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điểm</a:t>
            </a:r>
            <a:endParaRPr lang="en-US" sz="20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0"/>
            <a:r>
              <a:rPr lang="en-US" sz="2000" b="1" dirty="0" smtClean="0"/>
              <a:t>1. </a:t>
            </a:r>
            <a:r>
              <a:rPr lang="en-US" sz="2000" b="1" dirty="0" err="1" smtClean="0"/>
              <a:t>Kỹ</a:t>
            </a:r>
            <a:r>
              <a:rPr lang="en-US" sz="2000" b="1" dirty="0" smtClean="0"/>
              <a:t> </a:t>
            </a:r>
            <a:r>
              <a:rPr lang="en-US" sz="2000" b="1" dirty="0" err="1"/>
              <a:t>sư</a:t>
            </a:r>
            <a:r>
              <a:rPr lang="en-US" sz="2000" b="1" dirty="0"/>
              <a:t>:</a:t>
            </a:r>
            <a:endParaRPr lang="en-US" sz="2000" dirty="0"/>
          </a:p>
          <a:p>
            <a:r>
              <a:rPr lang="en-US" sz="2000" b="1" dirty="0" err="1"/>
              <a:t>Hành</a:t>
            </a:r>
            <a:r>
              <a:rPr lang="en-US" sz="2000" b="1" dirty="0"/>
              <a:t> </a:t>
            </a:r>
            <a:r>
              <a:rPr lang="en-US" sz="2000" b="1" dirty="0" err="1"/>
              <a:t>chính</a:t>
            </a:r>
            <a:r>
              <a:rPr lang="en-US" sz="2000" b="1" dirty="0"/>
              <a:t> </a:t>
            </a:r>
            <a:r>
              <a:rPr lang="en-US" sz="2000" b="1" dirty="0" err="1"/>
              <a:t>tổng</a:t>
            </a:r>
            <a:r>
              <a:rPr lang="en-US" sz="2000" b="1" dirty="0"/>
              <a:t> </a:t>
            </a:r>
            <a:r>
              <a:rPr lang="en-US" sz="2000" b="1" dirty="0" err="1"/>
              <a:t>hợp</a:t>
            </a:r>
            <a:r>
              <a:rPr lang="en-US" sz="2000" b="1" dirty="0"/>
              <a:t>:</a:t>
            </a: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hlinkClick r:id="rId3"/>
              </a:rPr>
              <a:t>Thông</a:t>
            </a:r>
            <a:r>
              <a:rPr lang="en-US" sz="2000" dirty="0" smtClean="0">
                <a:hlinkClick r:id="rId3"/>
              </a:rPr>
              <a:t> </a:t>
            </a:r>
            <a:r>
              <a:rPr lang="en-US" sz="2000" dirty="0" err="1">
                <a:hlinkClick r:id="rId3"/>
              </a:rPr>
              <a:t>tư</a:t>
            </a:r>
            <a:r>
              <a:rPr lang="en-US" sz="2000" dirty="0">
                <a:hlinkClick r:id="rId3"/>
              </a:rPr>
              <a:t> 65/2021/TT-BTC</a:t>
            </a:r>
            <a:r>
              <a:rPr lang="en-US" sz="2000" dirty="0"/>
              <a:t> </a:t>
            </a:r>
            <a:r>
              <a:rPr lang="en-US" sz="2000" dirty="0" err="1"/>
              <a:t>ngày</a:t>
            </a:r>
            <a:r>
              <a:rPr lang="en-US" sz="2000" dirty="0"/>
              <a:t> 29 </a:t>
            </a:r>
            <a:r>
              <a:rPr lang="en-US" sz="2000" dirty="0" err="1"/>
              <a:t>tháng</a:t>
            </a:r>
            <a:r>
              <a:rPr lang="en-US" sz="2000" dirty="0"/>
              <a:t> 7 </a:t>
            </a:r>
            <a:r>
              <a:rPr lang="en-US" sz="2000" dirty="0" err="1"/>
              <a:t>năm</a:t>
            </a:r>
            <a:r>
              <a:rPr lang="en-US" sz="2000" dirty="0"/>
              <a:t> 2021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 </a:t>
            </a:r>
            <a:r>
              <a:rPr lang="en-US" sz="2000" dirty="0" err="1"/>
              <a:t>Tài</a:t>
            </a:r>
            <a:r>
              <a:rPr lang="en-US" sz="2000" dirty="0"/>
              <a:t> </a:t>
            </a:r>
            <a:r>
              <a:rPr lang="en-US" sz="2000" dirty="0" err="1"/>
              <a:t>chính</a:t>
            </a:r>
            <a:r>
              <a:rPr lang="en-US" sz="2000" dirty="0"/>
              <a:t> </a:t>
            </a:r>
            <a:r>
              <a:rPr lang="en-US" sz="2000" dirty="0" err="1"/>
              <a:t>quy</a:t>
            </a:r>
            <a:r>
              <a:rPr lang="en-US" sz="2000" dirty="0"/>
              <a:t> </a:t>
            </a:r>
            <a:r>
              <a:rPr lang="en-US" sz="2000" dirty="0" err="1"/>
              <a:t>định</a:t>
            </a:r>
            <a:r>
              <a:rPr lang="en-US" sz="2000" dirty="0"/>
              <a:t> 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lập</a:t>
            </a:r>
            <a:r>
              <a:rPr lang="en-US" sz="2000" dirty="0"/>
              <a:t> </a:t>
            </a:r>
            <a:r>
              <a:rPr lang="en-US" sz="2000" dirty="0" err="1"/>
              <a:t>dự</a:t>
            </a:r>
            <a:r>
              <a:rPr lang="en-US" sz="2000" dirty="0"/>
              <a:t> </a:t>
            </a:r>
            <a:r>
              <a:rPr lang="en-US" sz="2000" dirty="0" err="1"/>
              <a:t>toán</a:t>
            </a:r>
            <a:r>
              <a:rPr lang="en-US" sz="2000" dirty="0"/>
              <a:t>, </a:t>
            </a:r>
            <a:r>
              <a:rPr lang="en-US" sz="2000" dirty="0" err="1"/>
              <a:t>quản</a:t>
            </a:r>
            <a:r>
              <a:rPr lang="en-US" sz="2000" dirty="0"/>
              <a:t> </a:t>
            </a:r>
            <a:r>
              <a:rPr lang="en-US" sz="2000" dirty="0" err="1"/>
              <a:t>lý</a:t>
            </a:r>
            <a:r>
              <a:rPr lang="en-US" sz="2000" dirty="0"/>
              <a:t>, </a:t>
            </a:r>
            <a:r>
              <a:rPr lang="en-US" sz="2000" dirty="0" err="1"/>
              <a:t>sử</a:t>
            </a:r>
            <a:r>
              <a:rPr lang="en-US" sz="2000" dirty="0"/>
              <a:t> </a:t>
            </a:r>
            <a:r>
              <a:rPr lang="en-US" sz="2000" dirty="0" err="1"/>
              <a:t>dụng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quyết</a:t>
            </a:r>
            <a:r>
              <a:rPr lang="en-US" sz="2000" dirty="0"/>
              <a:t> </a:t>
            </a:r>
            <a:r>
              <a:rPr lang="en-US" sz="2000" dirty="0" err="1"/>
              <a:t>toán</a:t>
            </a:r>
            <a:r>
              <a:rPr lang="en-US" sz="2000" dirty="0"/>
              <a:t> </a:t>
            </a:r>
            <a:r>
              <a:rPr lang="en-US" sz="2000" dirty="0" err="1"/>
              <a:t>kinh</a:t>
            </a:r>
            <a:r>
              <a:rPr lang="en-US" sz="2000" dirty="0"/>
              <a:t> </a:t>
            </a:r>
            <a:r>
              <a:rPr lang="en-US" sz="2000" dirty="0" err="1"/>
              <a:t>phí</a:t>
            </a:r>
            <a:r>
              <a:rPr lang="en-US" sz="2000" dirty="0"/>
              <a:t> </a:t>
            </a:r>
            <a:r>
              <a:rPr lang="en-US" sz="2000" dirty="0" err="1"/>
              <a:t>bảo</a:t>
            </a:r>
            <a:r>
              <a:rPr lang="en-US" sz="2000" dirty="0"/>
              <a:t> </a:t>
            </a:r>
            <a:r>
              <a:rPr lang="en-US" sz="2000" dirty="0" err="1"/>
              <a:t>dưỡng</a:t>
            </a:r>
            <a:r>
              <a:rPr lang="en-US" sz="2000" dirty="0"/>
              <a:t>, </a:t>
            </a:r>
            <a:r>
              <a:rPr lang="en-US" sz="2000" dirty="0" err="1"/>
              <a:t>sửa</a:t>
            </a:r>
            <a:r>
              <a:rPr lang="en-US" sz="2000" dirty="0"/>
              <a:t> </a:t>
            </a:r>
            <a:r>
              <a:rPr lang="en-US" sz="2000" dirty="0" err="1"/>
              <a:t>chữa</a:t>
            </a:r>
            <a:r>
              <a:rPr lang="en-US" sz="2000" dirty="0"/>
              <a:t> </a:t>
            </a:r>
            <a:r>
              <a:rPr lang="en-US" sz="2000" dirty="0" err="1"/>
              <a:t>tài</a:t>
            </a:r>
            <a:r>
              <a:rPr lang="en-US" sz="2000" dirty="0"/>
              <a:t> </a:t>
            </a:r>
            <a:r>
              <a:rPr lang="en-US" sz="2000" dirty="0" err="1"/>
              <a:t>sản</a:t>
            </a:r>
            <a:r>
              <a:rPr lang="en-US" sz="2000" dirty="0"/>
              <a:t> </a:t>
            </a:r>
            <a:r>
              <a:rPr lang="en-US" sz="2000" dirty="0" err="1"/>
              <a:t>công</a:t>
            </a:r>
            <a:r>
              <a:rPr lang="en-US" sz="2000" dirty="0"/>
              <a:t>.</a:t>
            </a:r>
            <a:endParaRPr lang="en-US" sz="2000" b="1" dirty="0"/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Nghị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định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06/2021/NĐ-CP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ngày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26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tháng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01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năm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2021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của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Chính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phủ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hướng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dẫn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quản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lý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chất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lượng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thi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công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xây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dựng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và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bảo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trì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công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trình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xây</a:t>
            </a:r>
            <a:r>
              <a:rPr lang="en-US" sz="2000" dirty="0">
                <a:hlinkClick r:id="rId4" tooltip="Nghị định 06/2021/NĐ-CP hướng dẫn quản lý chất lượng thi công xây dựng và bảo trì công trình xây dựng"/>
              </a:rPr>
              <a:t> </a:t>
            </a:r>
            <a:r>
              <a:rPr lang="en-US" sz="2000" dirty="0" err="1">
                <a:hlinkClick r:id="rId4" tooltip="Nghị định 06/2021/NĐ-CP hướng dẫn quản lý chất lượng thi công xây dựng và bảo trì công trình xây dựng"/>
              </a:rPr>
              <a:t>dựng</a:t>
            </a:r>
            <a:r>
              <a:rPr lang="en-US" sz="2000" dirty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Nghi</a:t>
            </a:r>
            <a:r>
              <a:rPr lang="en-US" sz="2000" dirty="0"/>
              <a:t> </a:t>
            </a:r>
            <a:r>
              <a:rPr lang="en-US" sz="2000" dirty="0" err="1"/>
              <a:t>định</a:t>
            </a:r>
            <a:r>
              <a:rPr lang="en-US" sz="2000" dirty="0"/>
              <a:t> 151/2017/NĐ-CP </a:t>
            </a:r>
            <a:r>
              <a:rPr lang="en-US" sz="2000" dirty="0" err="1"/>
              <a:t>ngày</a:t>
            </a:r>
            <a:r>
              <a:rPr lang="en-US" sz="2000" dirty="0"/>
              <a:t> 26 </a:t>
            </a:r>
            <a:r>
              <a:rPr lang="en-US" sz="2000" dirty="0" err="1"/>
              <a:t>tháng</a:t>
            </a:r>
            <a:r>
              <a:rPr lang="en-US" sz="2000" dirty="0"/>
              <a:t> 12 </a:t>
            </a:r>
            <a:r>
              <a:rPr lang="en-US" sz="2000" dirty="0" err="1"/>
              <a:t>năm</a:t>
            </a:r>
            <a:r>
              <a:rPr lang="en-US" sz="2000" dirty="0"/>
              <a:t> 2017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Chính</a:t>
            </a:r>
            <a:r>
              <a:rPr lang="en-US" sz="2000" dirty="0"/>
              <a:t> </a:t>
            </a:r>
            <a:r>
              <a:rPr lang="en-US" sz="2000" dirty="0" err="1"/>
              <a:t>phủ</a:t>
            </a:r>
            <a:r>
              <a:rPr lang="en-US" sz="2000" dirty="0"/>
              <a:t> </a:t>
            </a:r>
            <a:r>
              <a:rPr lang="en-US" sz="2000" dirty="0" err="1"/>
              <a:t>quy</a:t>
            </a:r>
            <a:r>
              <a:rPr lang="en-US" sz="2000" dirty="0"/>
              <a:t> </a:t>
            </a:r>
            <a:r>
              <a:rPr lang="en-US" sz="2000" dirty="0" err="1"/>
              <a:t>định</a:t>
            </a:r>
            <a:r>
              <a:rPr lang="en-US" sz="2000" dirty="0"/>
              <a:t> chi </a:t>
            </a:r>
            <a:r>
              <a:rPr lang="en-US" sz="2000" dirty="0" err="1"/>
              <a:t>tiết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điều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luật</a:t>
            </a:r>
            <a:r>
              <a:rPr lang="en-US" sz="2000" dirty="0"/>
              <a:t> </a:t>
            </a:r>
            <a:r>
              <a:rPr lang="en-US" sz="2000" dirty="0" err="1"/>
              <a:t>quản</a:t>
            </a:r>
            <a:r>
              <a:rPr lang="en-US" sz="2000" dirty="0"/>
              <a:t> </a:t>
            </a:r>
            <a:r>
              <a:rPr lang="en-US" sz="2000" dirty="0" err="1"/>
              <a:t>lý</a:t>
            </a:r>
            <a:r>
              <a:rPr lang="en-US" sz="2000" dirty="0"/>
              <a:t>, </a:t>
            </a:r>
            <a:r>
              <a:rPr lang="en-US" sz="2000" dirty="0" err="1"/>
              <a:t>sử</a:t>
            </a:r>
            <a:r>
              <a:rPr lang="en-US" sz="2000" dirty="0"/>
              <a:t> </a:t>
            </a:r>
            <a:r>
              <a:rPr lang="en-US" sz="2000" dirty="0" err="1"/>
              <a:t>dụng</a:t>
            </a:r>
            <a:r>
              <a:rPr lang="en-US" sz="2000" dirty="0"/>
              <a:t> </a:t>
            </a:r>
            <a:r>
              <a:rPr lang="en-US" sz="2000" dirty="0" err="1"/>
              <a:t>tài</a:t>
            </a:r>
            <a:r>
              <a:rPr lang="en-US" sz="2000" dirty="0"/>
              <a:t> </a:t>
            </a:r>
            <a:r>
              <a:rPr lang="en-US" sz="2000" dirty="0" err="1"/>
              <a:t>sản</a:t>
            </a:r>
            <a:r>
              <a:rPr lang="en-US" sz="2000" dirty="0"/>
              <a:t> </a:t>
            </a:r>
            <a:r>
              <a:rPr lang="en-US" sz="2000" dirty="0" err="1"/>
              <a:t>công</a:t>
            </a:r>
            <a:r>
              <a:rPr lang="en-US" sz="2000" dirty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Thông</a:t>
            </a:r>
            <a:r>
              <a:rPr lang="en-US" sz="2000" dirty="0"/>
              <a:t> </a:t>
            </a:r>
            <a:r>
              <a:rPr lang="en-US" sz="2000" dirty="0" err="1"/>
              <a:t>tư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58/2016/TT-BTC </a:t>
            </a:r>
            <a:r>
              <a:rPr lang="en-US" sz="2000" dirty="0" err="1"/>
              <a:t>ngày</a:t>
            </a:r>
            <a:r>
              <a:rPr lang="en-US" sz="2000" dirty="0"/>
              <a:t> 29 </a:t>
            </a:r>
            <a:r>
              <a:rPr lang="en-US" sz="2000" dirty="0" err="1"/>
              <a:t>tháng</a:t>
            </a:r>
            <a:r>
              <a:rPr lang="en-US" sz="2000" dirty="0"/>
              <a:t> 03 </a:t>
            </a:r>
            <a:r>
              <a:rPr lang="en-US" sz="2000" dirty="0" err="1"/>
              <a:t>năm</a:t>
            </a:r>
            <a:r>
              <a:rPr lang="en-US" sz="2000" dirty="0"/>
              <a:t> 2016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 </a:t>
            </a:r>
            <a:r>
              <a:rPr lang="en-US" sz="2000" dirty="0" err="1"/>
              <a:t>Tài</a:t>
            </a:r>
            <a:r>
              <a:rPr lang="en-US" sz="2000" dirty="0"/>
              <a:t> </a:t>
            </a:r>
            <a:r>
              <a:rPr lang="en-US" sz="2000" dirty="0" err="1"/>
              <a:t>chính</a:t>
            </a:r>
            <a:r>
              <a:rPr lang="en-US" sz="2000" dirty="0"/>
              <a:t> </a:t>
            </a:r>
            <a:r>
              <a:rPr lang="en-US" sz="2000" dirty="0" err="1"/>
              <a:t>quy</a:t>
            </a:r>
            <a:r>
              <a:rPr lang="en-US" sz="2000" dirty="0"/>
              <a:t> </a:t>
            </a:r>
            <a:r>
              <a:rPr lang="en-US" sz="2000" dirty="0" err="1"/>
              <a:t>định</a:t>
            </a:r>
            <a:r>
              <a:rPr lang="en-US" sz="2000" dirty="0"/>
              <a:t> chi </a:t>
            </a:r>
            <a:r>
              <a:rPr lang="en-US" sz="2000" dirty="0" err="1"/>
              <a:t>tiết</a:t>
            </a:r>
            <a:r>
              <a:rPr lang="en-US" sz="2000" dirty="0"/>
              <a:t> </a:t>
            </a:r>
            <a:r>
              <a:rPr lang="en-US" sz="2000" dirty="0" err="1"/>
              <a:t>việc</a:t>
            </a:r>
            <a:r>
              <a:rPr lang="en-US" sz="2000" dirty="0"/>
              <a:t> </a:t>
            </a:r>
            <a:r>
              <a:rPr lang="en-US" sz="2000" dirty="0" err="1"/>
              <a:t>sử</a:t>
            </a:r>
            <a:r>
              <a:rPr lang="en-US" sz="2000" dirty="0"/>
              <a:t> </a:t>
            </a:r>
            <a:r>
              <a:rPr lang="en-US" sz="2000" dirty="0" err="1"/>
              <a:t>dụng</a:t>
            </a:r>
            <a:r>
              <a:rPr lang="en-US" sz="2000" dirty="0"/>
              <a:t> </a:t>
            </a:r>
            <a:r>
              <a:rPr lang="en-US" sz="2000" dirty="0" err="1"/>
              <a:t>vốn</a:t>
            </a:r>
            <a:r>
              <a:rPr lang="en-US" sz="2000" dirty="0"/>
              <a:t> </a:t>
            </a:r>
            <a:r>
              <a:rPr lang="en-US" sz="2000" dirty="0" err="1"/>
              <a:t>nhà</a:t>
            </a:r>
            <a:r>
              <a:rPr lang="en-US" sz="2000" dirty="0"/>
              <a:t> </a:t>
            </a:r>
            <a:r>
              <a:rPr lang="en-US" sz="2000" dirty="0" err="1"/>
              <a:t>nước</a:t>
            </a:r>
            <a:r>
              <a:rPr lang="en-US" sz="2000" dirty="0"/>
              <a:t> </a:t>
            </a:r>
            <a:r>
              <a:rPr lang="en-US" sz="2000" dirty="0" err="1"/>
              <a:t>để</a:t>
            </a:r>
            <a:r>
              <a:rPr lang="en-US" sz="2000" dirty="0"/>
              <a:t> </a:t>
            </a:r>
            <a:r>
              <a:rPr lang="en-US" sz="2000" dirty="0" err="1"/>
              <a:t>mua</a:t>
            </a:r>
            <a:r>
              <a:rPr lang="en-US" sz="2000" dirty="0"/>
              <a:t> </a:t>
            </a:r>
            <a:r>
              <a:rPr lang="en-US" sz="2000" dirty="0" err="1"/>
              <a:t>sắm</a:t>
            </a:r>
            <a:r>
              <a:rPr lang="en-US" sz="2000" dirty="0"/>
              <a:t> </a:t>
            </a:r>
            <a:r>
              <a:rPr lang="en-US" sz="2000" dirty="0" err="1"/>
              <a:t>nhằm</a:t>
            </a:r>
            <a:r>
              <a:rPr lang="en-US" sz="2000" dirty="0"/>
              <a:t> </a:t>
            </a:r>
            <a:r>
              <a:rPr lang="en-US" sz="2000" dirty="0" err="1"/>
              <a:t>duy</a:t>
            </a:r>
            <a:r>
              <a:rPr lang="en-US" sz="2000" dirty="0"/>
              <a:t> </a:t>
            </a:r>
            <a:r>
              <a:rPr lang="en-US" sz="2000" dirty="0" err="1"/>
              <a:t>trì</a:t>
            </a:r>
            <a:r>
              <a:rPr lang="en-US" sz="2000" dirty="0"/>
              <a:t> </a:t>
            </a:r>
            <a:r>
              <a:rPr lang="en-US" sz="2000" dirty="0" err="1"/>
              <a:t>hoạt</a:t>
            </a:r>
            <a:r>
              <a:rPr lang="en-US" sz="2000" dirty="0"/>
              <a:t> </a:t>
            </a:r>
            <a:r>
              <a:rPr lang="en-US" sz="2000" dirty="0" err="1"/>
              <a:t>động</a:t>
            </a:r>
            <a:r>
              <a:rPr lang="en-US" sz="2000" dirty="0"/>
              <a:t> </a:t>
            </a:r>
            <a:r>
              <a:rPr lang="en-US" sz="2000" dirty="0" err="1"/>
              <a:t>thường</a:t>
            </a:r>
            <a:r>
              <a:rPr lang="en-US" sz="2000" dirty="0"/>
              <a:t> </a:t>
            </a:r>
            <a:r>
              <a:rPr lang="en-US" sz="2000" dirty="0" err="1"/>
              <a:t>xuyên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cơ</a:t>
            </a:r>
            <a:r>
              <a:rPr lang="en-US" sz="2000" dirty="0"/>
              <a:t> </a:t>
            </a:r>
            <a:r>
              <a:rPr lang="en-US" sz="2000" dirty="0" err="1"/>
              <a:t>quan</a:t>
            </a:r>
            <a:r>
              <a:rPr lang="en-US" sz="2000" dirty="0"/>
              <a:t> </a:t>
            </a:r>
            <a:r>
              <a:rPr lang="en-US" sz="2000" dirty="0" err="1"/>
              <a:t>nhà</a:t>
            </a:r>
            <a:r>
              <a:rPr lang="en-US" sz="2000" dirty="0"/>
              <a:t> </a:t>
            </a:r>
            <a:r>
              <a:rPr lang="en-US" sz="2000" dirty="0" err="1"/>
              <a:t>nước</a:t>
            </a:r>
            <a:r>
              <a:rPr lang="en-US" sz="2000" dirty="0"/>
              <a:t>, </a:t>
            </a:r>
            <a:r>
              <a:rPr lang="en-US" sz="2000" dirty="0" err="1"/>
              <a:t>đơn</a:t>
            </a:r>
            <a:r>
              <a:rPr lang="en-US" sz="2000" dirty="0"/>
              <a:t> </a:t>
            </a:r>
            <a:r>
              <a:rPr lang="en-US" sz="2000" dirty="0" err="1"/>
              <a:t>vị</a:t>
            </a:r>
            <a:r>
              <a:rPr lang="en-US" sz="2000" dirty="0"/>
              <a:t> </a:t>
            </a:r>
            <a:r>
              <a:rPr lang="en-US" sz="2000" dirty="0" err="1"/>
              <a:t>thuộc</a:t>
            </a:r>
            <a:r>
              <a:rPr lang="en-US" sz="2000" dirty="0"/>
              <a:t> </a:t>
            </a:r>
            <a:r>
              <a:rPr lang="en-US" sz="2000" dirty="0" err="1"/>
              <a:t>lực</a:t>
            </a:r>
            <a:r>
              <a:rPr lang="en-US" sz="2000" dirty="0"/>
              <a:t> </a:t>
            </a:r>
            <a:r>
              <a:rPr lang="en-US" sz="2000" dirty="0" err="1"/>
              <a:t>lượng</a:t>
            </a:r>
            <a:r>
              <a:rPr lang="en-US" sz="2000" dirty="0"/>
              <a:t> </a:t>
            </a:r>
            <a:r>
              <a:rPr lang="en-US" sz="2000" dirty="0" err="1"/>
              <a:t>vũ</a:t>
            </a:r>
            <a:r>
              <a:rPr lang="en-US" sz="2000" dirty="0"/>
              <a:t> </a:t>
            </a:r>
            <a:r>
              <a:rPr lang="en-US" sz="2000" dirty="0" err="1"/>
              <a:t>trang</a:t>
            </a:r>
            <a:r>
              <a:rPr lang="en-US" sz="2000" dirty="0"/>
              <a:t> </a:t>
            </a:r>
            <a:r>
              <a:rPr lang="en-US" sz="2000" dirty="0" err="1"/>
              <a:t>nhân</a:t>
            </a:r>
            <a:r>
              <a:rPr lang="en-US" sz="2000" dirty="0"/>
              <a:t> </a:t>
            </a:r>
            <a:r>
              <a:rPr lang="en-US" sz="2000" dirty="0" err="1"/>
              <a:t>dân</a:t>
            </a:r>
            <a:r>
              <a:rPr lang="en-US" sz="2000" dirty="0"/>
              <a:t>, </a:t>
            </a:r>
            <a:r>
              <a:rPr lang="en-US" sz="2000" dirty="0" err="1"/>
              <a:t>đơn</a:t>
            </a:r>
            <a:r>
              <a:rPr lang="en-US" sz="2000" dirty="0"/>
              <a:t> </a:t>
            </a:r>
            <a:r>
              <a:rPr lang="en-US" sz="2000" dirty="0" err="1"/>
              <a:t>vị</a:t>
            </a:r>
            <a:r>
              <a:rPr lang="en-US" sz="2000" dirty="0"/>
              <a:t> </a:t>
            </a:r>
            <a:r>
              <a:rPr lang="en-US" sz="2000" dirty="0" err="1"/>
              <a:t>sự</a:t>
            </a:r>
            <a:r>
              <a:rPr lang="en-US" sz="2000" dirty="0"/>
              <a:t> </a:t>
            </a:r>
            <a:r>
              <a:rPr lang="en-US" sz="2000" dirty="0" err="1"/>
              <a:t>nghiệp</a:t>
            </a:r>
            <a:r>
              <a:rPr lang="en-US" sz="2000" dirty="0"/>
              <a:t> </a:t>
            </a:r>
            <a:r>
              <a:rPr lang="en-US" sz="2000" dirty="0" err="1"/>
              <a:t>công</a:t>
            </a:r>
            <a:r>
              <a:rPr lang="en-US" sz="2000" dirty="0"/>
              <a:t> </a:t>
            </a:r>
            <a:r>
              <a:rPr lang="en-US" sz="2000" dirty="0" err="1"/>
              <a:t>lập</a:t>
            </a:r>
            <a:r>
              <a:rPr lang="en-US" sz="2000" dirty="0"/>
              <a:t>, </a:t>
            </a:r>
            <a:r>
              <a:rPr lang="en-US" sz="2000" dirty="0" err="1"/>
              <a:t>tổ</a:t>
            </a:r>
            <a:r>
              <a:rPr lang="en-US" sz="2000" dirty="0"/>
              <a:t> </a:t>
            </a:r>
            <a:r>
              <a:rPr lang="en-US" sz="2000" dirty="0" err="1"/>
              <a:t>chức</a:t>
            </a:r>
            <a:r>
              <a:rPr lang="en-US" sz="2000" dirty="0"/>
              <a:t> </a:t>
            </a:r>
            <a:r>
              <a:rPr lang="en-US" sz="2000" dirty="0" err="1"/>
              <a:t>chính</a:t>
            </a:r>
            <a:r>
              <a:rPr lang="en-US" sz="2000" dirty="0"/>
              <a:t> </a:t>
            </a:r>
            <a:r>
              <a:rPr lang="en-US" sz="2000" dirty="0" err="1"/>
              <a:t>trị</a:t>
            </a:r>
            <a:r>
              <a:rPr lang="en-US" sz="2000" dirty="0"/>
              <a:t>, </a:t>
            </a:r>
            <a:r>
              <a:rPr lang="en-US" sz="2000" dirty="0" err="1"/>
              <a:t>tổ</a:t>
            </a:r>
            <a:r>
              <a:rPr lang="en-US" sz="2000" dirty="0"/>
              <a:t> </a:t>
            </a:r>
            <a:r>
              <a:rPr lang="en-US" sz="2000" dirty="0" err="1"/>
              <a:t>chức</a:t>
            </a:r>
            <a:r>
              <a:rPr lang="en-US" sz="2000" dirty="0"/>
              <a:t> </a:t>
            </a:r>
            <a:r>
              <a:rPr lang="en-US" sz="2000" dirty="0" err="1"/>
              <a:t>chính</a:t>
            </a:r>
            <a:r>
              <a:rPr lang="en-US" sz="2000" dirty="0"/>
              <a:t> </a:t>
            </a:r>
            <a:r>
              <a:rPr lang="en-US" sz="2000" dirty="0" err="1"/>
              <a:t>trị</a:t>
            </a:r>
            <a:r>
              <a:rPr lang="en-US" sz="2000" dirty="0"/>
              <a:t> - </a:t>
            </a:r>
            <a:r>
              <a:rPr lang="en-US" sz="2000" dirty="0" err="1"/>
              <a:t>xã</a:t>
            </a:r>
            <a:r>
              <a:rPr lang="en-US" sz="2000" dirty="0"/>
              <a:t> </a:t>
            </a:r>
            <a:r>
              <a:rPr lang="en-US" sz="2000" dirty="0" err="1"/>
              <a:t>hội</a:t>
            </a:r>
            <a:r>
              <a:rPr lang="en-US" sz="2000" dirty="0"/>
              <a:t>, </a:t>
            </a:r>
            <a:r>
              <a:rPr lang="en-US" sz="2000" dirty="0" err="1"/>
              <a:t>tổ</a:t>
            </a:r>
            <a:r>
              <a:rPr lang="en-US" sz="2000" dirty="0"/>
              <a:t> </a:t>
            </a:r>
            <a:r>
              <a:rPr lang="en-US" sz="2000" dirty="0" err="1"/>
              <a:t>chức</a:t>
            </a:r>
            <a:r>
              <a:rPr lang="en-US" sz="2000" dirty="0"/>
              <a:t> </a:t>
            </a:r>
            <a:r>
              <a:rPr lang="en-US" sz="2000" dirty="0" err="1"/>
              <a:t>chính</a:t>
            </a:r>
            <a:r>
              <a:rPr lang="en-US" sz="2000" dirty="0"/>
              <a:t> </a:t>
            </a:r>
            <a:r>
              <a:rPr lang="en-US" sz="2000" dirty="0" err="1"/>
              <a:t>trị</a:t>
            </a:r>
            <a:r>
              <a:rPr lang="en-US" sz="2000" dirty="0"/>
              <a:t> </a:t>
            </a:r>
            <a:r>
              <a:rPr lang="en-US" sz="2000" dirty="0" err="1"/>
              <a:t>xã</a:t>
            </a:r>
            <a:r>
              <a:rPr lang="en-US" sz="2000" dirty="0"/>
              <a:t> </a:t>
            </a:r>
            <a:r>
              <a:rPr lang="en-US" sz="2000" dirty="0" err="1"/>
              <a:t>hội</a:t>
            </a:r>
            <a:r>
              <a:rPr lang="en-US" sz="2000" dirty="0"/>
              <a:t> - </a:t>
            </a:r>
            <a:r>
              <a:rPr lang="en-US" sz="2000" dirty="0" err="1"/>
              <a:t>nghề</a:t>
            </a:r>
            <a:r>
              <a:rPr lang="en-US" sz="2000" dirty="0"/>
              <a:t> </a:t>
            </a:r>
            <a:r>
              <a:rPr lang="en-US" sz="2000" dirty="0" err="1"/>
              <a:t>nghiệp</a:t>
            </a:r>
            <a:r>
              <a:rPr lang="en-US" sz="2000" dirty="0"/>
              <a:t>, </a:t>
            </a:r>
            <a:r>
              <a:rPr lang="en-US" sz="2000" dirty="0" err="1"/>
              <a:t>tổ</a:t>
            </a:r>
            <a:r>
              <a:rPr lang="en-US" sz="2000" dirty="0"/>
              <a:t> </a:t>
            </a:r>
            <a:r>
              <a:rPr lang="en-US" sz="2000" dirty="0" err="1"/>
              <a:t>chức</a:t>
            </a:r>
            <a:r>
              <a:rPr lang="en-US" sz="2000" dirty="0"/>
              <a:t> </a:t>
            </a:r>
            <a:r>
              <a:rPr lang="en-US" sz="2000" dirty="0" err="1"/>
              <a:t>xã</a:t>
            </a:r>
            <a:r>
              <a:rPr lang="en-US" sz="2000" dirty="0"/>
              <a:t> </a:t>
            </a:r>
            <a:r>
              <a:rPr lang="en-US" sz="2000" dirty="0" err="1"/>
              <a:t>hội</a:t>
            </a:r>
            <a:r>
              <a:rPr lang="en-US" sz="2000" dirty="0"/>
              <a:t>, </a:t>
            </a:r>
            <a:r>
              <a:rPr lang="en-US" sz="2000" dirty="0" err="1"/>
              <a:t>tổ</a:t>
            </a:r>
            <a:r>
              <a:rPr lang="en-US" sz="2000" dirty="0"/>
              <a:t> </a:t>
            </a:r>
            <a:r>
              <a:rPr lang="en-US" sz="2000" dirty="0" err="1"/>
              <a:t>chức</a:t>
            </a:r>
            <a:r>
              <a:rPr lang="en-US" sz="2000" dirty="0"/>
              <a:t> </a:t>
            </a:r>
            <a:r>
              <a:rPr lang="en-US" sz="2000" dirty="0" err="1"/>
              <a:t>xã</a:t>
            </a:r>
            <a:r>
              <a:rPr lang="en-US" sz="2000" dirty="0"/>
              <a:t> </a:t>
            </a:r>
            <a:r>
              <a:rPr lang="en-US" sz="2000" dirty="0" err="1"/>
              <a:t>hội</a:t>
            </a:r>
            <a:r>
              <a:rPr lang="en-US" sz="2000" dirty="0"/>
              <a:t> - </a:t>
            </a:r>
            <a:r>
              <a:rPr lang="en-US" sz="2000" dirty="0" err="1"/>
              <a:t>nghề</a:t>
            </a:r>
            <a:r>
              <a:rPr lang="en-US" sz="2000" dirty="0"/>
              <a:t> </a:t>
            </a:r>
            <a:r>
              <a:rPr lang="en-US" sz="2000" dirty="0" err="1"/>
              <a:t>nghiệp</a:t>
            </a:r>
            <a:r>
              <a:rPr lang="en-US" sz="2000" dirty="0"/>
              <a:t>.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000" dirty="0" err="1"/>
              <a:t>Nghị</a:t>
            </a:r>
            <a:r>
              <a:rPr lang="en-US" sz="2000" dirty="0"/>
              <a:t> </a:t>
            </a:r>
            <a:r>
              <a:rPr lang="en-US" sz="2000" dirty="0" err="1"/>
              <a:t>định</a:t>
            </a:r>
            <a:r>
              <a:rPr lang="en-US" sz="2000" dirty="0"/>
              <a:t> 63/2014/NĐ-CP </a:t>
            </a:r>
            <a:r>
              <a:rPr lang="en-US" sz="2000" dirty="0" err="1"/>
              <a:t>ngày</a:t>
            </a:r>
            <a:r>
              <a:rPr lang="en-US" sz="2000" dirty="0"/>
              <a:t> 15 </a:t>
            </a:r>
            <a:r>
              <a:rPr lang="en-US" sz="2000" dirty="0" err="1"/>
              <a:t>tháng</a:t>
            </a:r>
            <a:r>
              <a:rPr lang="en-US" sz="2000" dirty="0"/>
              <a:t> 8 </a:t>
            </a:r>
            <a:r>
              <a:rPr lang="en-US" sz="2000" dirty="0" err="1"/>
              <a:t>năm</a:t>
            </a:r>
            <a:r>
              <a:rPr lang="en-US" sz="2000" dirty="0"/>
              <a:t> 2014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Chính</a:t>
            </a:r>
            <a:r>
              <a:rPr lang="en-US" sz="2000" dirty="0"/>
              <a:t> </a:t>
            </a:r>
            <a:r>
              <a:rPr lang="en-US" sz="2000" dirty="0" err="1"/>
              <a:t>phủ</a:t>
            </a:r>
            <a:r>
              <a:rPr lang="en-US" sz="2000" dirty="0"/>
              <a:t> </a:t>
            </a:r>
            <a:r>
              <a:rPr lang="en-US" sz="2000" dirty="0" err="1"/>
              <a:t>hướng</a:t>
            </a:r>
            <a:r>
              <a:rPr lang="en-US" sz="2000" dirty="0"/>
              <a:t> </a:t>
            </a:r>
            <a:r>
              <a:rPr lang="en-US" sz="2000" dirty="0" err="1"/>
              <a:t>dẫn</a:t>
            </a:r>
            <a:r>
              <a:rPr lang="en-US" sz="2000" dirty="0"/>
              <a:t> </a:t>
            </a:r>
            <a:r>
              <a:rPr lang="en-US" sz="2000" dirty="0" err="1"/>
              <a:t>Luật</a:t>
            </a:r>
            <a:r>
              <a:rPr lang="en-US" sz="2000" dirty="0"/>
              <a:t> </a:t>
            </a:r>
            <a:r>
              <a:rPr lang="en-US" sz="2000" dirty="0" err="1"/>
              <a:t>Đấu</a:t>
            </a:r>
            <a:r>
              <a:rPr lang="en-US" sz="2000" dirty="0"/>
              <a:t> </a:t>
            </a:r>
            <a:r>
              <a:rPr lang="en-US" sz="2000" dirty="0" err="1"/>
              <a:t>thầu</a:t>
            </a:r>
            <a:r>
              <a:rPr lang="en-US" sz="2000" dirty="0"/>
              <a:t> 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lựa</a:t>
            </a:r>
            <a:r>
              <a:rPr lang="en-US" sz="2000" dirty="0"/>
              <a:t> </a:t>
            </a:r>
            <a:r>
              <a:rPr lang="en-US" sz="2000" dirty="0" err="1"/>
              <a:t>chọn</a:t>
            </a:r>
            <a:r>
              <a:rPr lang="en-US" sz="2000" dirty="0"/>
              <a:t> </a:t>
            </a:r>
            <a:r>
              <a:rPr lang="en-US" sz="2000" dirty="0" err="1"/>
              <a:t>nhà</a:t>
            </a:r>
            <a:r>
              <a:rPr lang="en-US" sz="2000" dirty="0"/>
              <a:t> </a:t>
            </a:r>
            <a:r>
              <a:rPr lang="en-US" sz="2000" dirty="0" err="1" smtClean="0"/>
              <a:t>thầu</a:t>
            </a:r>
            <a:r>
              <a:rPr lang="en-US" sz="2000" dirty="0" smtClean="0"/>
              <a:t>.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dirty="0" err="1" smtClean="0"/>
              <a:t>số</a:t>
            </a:r>
            <a:r>
              <a:rPr lang="en-US" sz="2000" dirty="0" smtClean="0"/>
              <a:t> </a:t>
            </a:r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hỏi</a:t>
            </a:r>
            <a:r>
              <a:rPr lang="en-US" sz="2000" dirty="0" smtClean="0"/>
              <a:t> </a:t>
            </a:r>
            <a:r>
              <a:rPr lang="en-US" sz="2000" dirty="0" err="1" smtClean="0"/>
              <a:t>chuyên</a:t>
            </a:r>
            <a:r>
              <a:rPr lang="en-US" sz="2000" dirty="0" smtClean="0"/>
              <a:t> </a:t>
            </a:r>
            <a:r>
              <a:rPr lang="en-US" sz="2000" dirty="0" err="1" smtClean="0"/>
              <a:t>môn</a:t>
            </a:r>
            <a:r>
              <a:rPr lang="en-US" sz="2000" dirty="0" smtClean="0"/>
              <a:t> </a:t>
            </a:r>
            <a:r>
              <a:rPr lang="en-US" sz="2000" dirty="0" err="1" smtClean="0"/>
              <a:t>đáp</a:t>
            </a:r>
            <a:r>
              <a:rPr lang="en-US" sz="2000" dirty="0" smtClean="0"/>
              <a:t> </a:t>
            </a:r>
            <a:r>
              <a:rPr lang="en-US" sz="2000" dirty="0" err="1" smtClean="0"/>
              <a:t>ứng</a:t>
            </a:r>
            <a:r>
              <a:rPr lang="en-US" sz="2000" dirty="0" smtClean="0"/>
              <a:t> </a:t>
            </a:r>
            <a:r>
              <a:rPr lang="en-US" sz="2000" dirty="0" err="1" smtClean="0"/>
              <a:t>yêu</a:t>
            </a:r>
            <a:r>
              <a:rPr lang="en-US" sz="2000" dirty="0" smtClean="0"/>
              <a:t> </a:t>
            </a:r>
            <a:r>
              <a:rPr lang="en-US" sz="2000" dirty="0" err="1" smtClean="0"/>
              <a:t>cầu</a:t>
            </a:r>
            <a:r>
              <a:rPr lang="en-US" sz="2000" dirty="0" smtClean="0"/>
              <a:t> </a:t>
            </a:r>
            <a:r>
              <a:rPr lang="en-US" sz="2000" dirty="0" err="1" smtClean="0"/>
              <a:t>vị</a:t>
            </a:r>
            <a:r>
              <a:rPr lang="en-US" sz="2000" dirty="0" smtClean="0"/>
              <a:t> </a:t>
            </a:r>
            <a:r>
              <a:rPr lang="en-US" sz="2000" dirty="0" err="1" smtClean="0"/>
              <a:t>trí</a:t>
            </a:r>
            <a:r>
              <a:rPr lang="en-US" sz="2000" dirty="0" smtClean="0"/>
              <a:t> </a:t>
            </a:r>
            <a:r>
              <a:rPr lang="en-US" sz="2000" dirty="0" err="1" smtClean="0"/>
              <a:t>việc</a:t>
            </a:r>
            <a:r>
              <a:rPr lang="en-US" sz="2000" dirty="0" smtClean="0"/>
              <a:t> </a:t>
            </a:r>
            <a:r>
              <a:rPr lang="en-US" sz="2000" dirty="0" err="1" smtClean="0"/>
              <a:t>làm</a:t>
            </a:r>
            <a:endParaRPr lang="en-US" sz="2000" dirty="0"/>
          </a:p>
          <a:p>
            <a:pPr algn="ctr"/>
            <a:endParaRPr lang="en-US" sz="36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/>
              <a:t>	</a:t>
            </a:r>
            <a:endParaRPr lang="en-US" sz="2400" dirty="0"/>
          </a:p>
          <a:p>
            <a:endParaRPr lang="en-US" sz="2400" dirty="0" smtClean="0"/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en-US" sz="2400" dirty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6291"/>
            <a:ext cx="1921248" cy="14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TÀI LIỆU ÔN 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B.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Kiến</a:t>
            </a: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thức</a:t>
            </a: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chuyên</a:t>
            </a: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môn</a:t>
            </a: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: 60 </a:t>
            </a:r>
            <a:r>
              <a:rPr 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điểm</a:t>
            </a:r>
            <a:endParaRPr lang="en-US" sz="20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000" b="1" dirty="0"/>
              <a:t>1. </a:t>
            </a:r>
            <a:r>
              <a:rPr lang="en-US" sz="2000" b="1" dirty="0" err="1"/>
              <a:t>Kỹ</a:t>
            </a:r>
            <a:r>
              <a:rPr lang="en-US" sz="2000" b="1" dirty="0"/>
              <a:t> </a:t>
            </a:r>
            <a:r>
              <a:rPr lang="en-US" sz="2000" b="1" dirty="0" err="1"/>
              <a:t>sư</a:t>
            </a:r>
            <a:r>
              <a:rPr lang="en-US" sz="2000" b="1" dirty="0"/>
              <a:t>: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err="1" smtClean="0"/>
              <a:t>Vật</a:t>
            </a:r>
            <a:r>
              <a:rPr lang="en-US" sz="2000" b="1" dirty="0" smtClean="0"/>
              <a:t> </a:t>
            </a:r>
            <a:r>
              <a:rPr lang="en-US" sz="2000" b="1" dirty="0" err="1"/>
              <a:t>tư</a:t>
            </a:r>
            <a:r>
              <a:rPr lang="en-US" sz="2000" b="1" dirty="0"/>
              <a:t> </a:t>
            </a:r>
            <a:r>
              <a:rPr lang="en-US" sz="2000" b="1" dirty="0" err="1"/>
              <a:t>thiết</a:t>
            </a:r>
            <a:r>
              <a:rPr lang="en-US" sz="2000" b="1" dirty="0"/>
              <a:t> </a:t>
            </a:r>
            <a:r>
              <a:rPr lang="en-US" sz="2000" b="1" dirty="0" err="1"/>
              <a:t>bị</a:t>
            </a:r>
            <a:r>
              <a:rPr lang="en-US" sz="2000" b="1" dirty="0"/>
              <a:t> y </a:t>
            </a:r>
            <a:r>
              <a:rPr lang="en-US" sz="2000" b="1" dirty="0" err="1"/>
              <a:t>tế</a:t>
            </a:r>
            <a:r>
              <a:rPr lang="en-US" sz="2000" b="1" dirty="0"/>
              <a:t>:</a:t>
            </a:r>
            <a:endParaRPr lang="en-US" sz="2000" dirty="0"/>
          </a:p>
          <a:p>
            <a:r>
              <a:rPr lang="en-US" sz="2000" dirty="0" err="1"/>
              <a:t>Nghị</a:t>
            </a:r>
            <a:r>
              <a:rPr lang="en-US" sz="2000" dirty="0"/>
              <a:t> </a:t>
            </a:r>
            <a:r>
              <a:rPr lang="en-US" sz="2000" dirty="0" err="1"/>
              <a:t>định</a:t>
            </a:r>
            <a:r>
              <a:rPr lang="en-US" sz="2000" dirty="0"/>
              <a:t> </a:t>
            </a:r>
            <a:r>
              <a:rPr lang="en-US" sz="2000" dirty="0">
                <a:hlinkClick r:id="rId2"/>
              </a:rPr>
              <a:t>98/2021/NĐ-CP</a:t>
            </a:r>
            <a:r>
              <a:rPr lang="en-US" sz="2000" dirty="0"/>
              <a:t> </a:t>
            </a:r>
            <a:r>
              <a:rPr lang="en-US" sz="2000" dirty="0" err="1"/>
              <a:t>ngày</a:t>
            </a:r>
            <a:r>
              <a:rPr lang="en-US" sz="2000" dirty="0"/>
              <a:t> 08 </a:t>
            </a:r>
            <a:r>
              <a:rPr lang="en-US" sz="2000" dirty="0" err="1"/>
              <a:t>tháng</a:t>
            </a:r>
            <a:r>
              <a:rPr lang="en-US" sz="2000" dirty="0"/>
              <a:t> 11 </a:t>
            </a:r>
            <a:r>
              <a:rPr lang="en-US" sz="2000" dirty="0" err="1"/>
              <a:t>năm</a:t>
            </a:r>
            <a:r>
              <a:rPr lang="en-US" sz="2000" dirty="0"/>
              <a:t> 2021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Chính</a:t>
            </a:r>
            <a:r>
              <a:rPr lang="en-US" sz="2000" dirty="0"/>
              <a:t> </a:t>
            </a:r>
            <a:r>
              <a:rPr lang="en-US" sz="2000" dirty="0" err="1"/>
              <a:t>phủ</a:t>
            </a:r>
            <a:r>
              <a:rPr lang="en-US" sz="2000" dirty="0"/>
              <a:t> 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quản</a:t>
            </a:r>
            <a:r>
              <a:rPr lang="en-US" sz="2000" dirty="0"/>
              <a:t> </a:t>
            </a:r>
            <a:r>
              <a:rPr lang="en-US" sz="2000" dirty="0" err="1"/>
              <a:t>lý</a:t>
            </a:r>
            <a:r>
              <a:rPr lang="en-US" sz="2000" dirty="0"/>
              <a:t> </a:t>
            </a:r>
            <a:r>
              <a:rPr lang="en-US" sz="2000" dirty="0" err="1"/>
              <a:t>trang</a:t>
            </a:r>
            <a:r>
              <a:rPr lang="en-US" sz="2000" dirty="0"/>
              <a:t> </a:t>
            </a:r>
            <a:r>
              <a:rPr lang="en-US" sz="2000" dirty="0" err="1"/>
              <a:t>thiết</a:t>
            </a:r>
            <a:r>
              <a:rPr lang="en-US" sz="2000" dirty="0"/>
              <a:t> </a:t>
            </a:r>
            <a:r>
              <a:rPr lang="en-US" sz="2000" dirty="0" err="1"/>
              <a:t>bị</a:t>
            </a:r>
            <a:r>
              <a:rPr lang="en-US" sz="2000" dirty="0"/>
              <a:t> y </a:t>
            </a:r>
            <a:r>
              <a:rPr lang="en-US" sz="2000" dirty="0" err="1"/>
              <a:t>tế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Thông</a:t>
            </a:r>
            <a:r>
              <a:rPr lang="en-US" sz="2000" dirty="0"/>
              <a:t> </a:t>
            </a:r>
            <a:r>
              <a:rPr lang="en-US" sz="2000" dirty="0" err="1"/>
              <a:t>tư</a:t>
            </a:r>
            <a:r>
              <a:rPr lang="en-US" sz="2000" dirty="0"/>
              <a:t> 14/2020/TT-BYT </a:t>
            </a:r>
            <a:r>
              <a:rPr lang="en-US" sz="2000" dirty="0" err="1"/>
              <a:t>ngày</a:t>
            </a:r>
            <a:r>
              <a:rPr lang="en-US" sz="2000" dirty="0"/>
              <a:t> 10 </a:t>
            </a:r>
            <a:r>
              <a:rPr lang="en-US" sz="2000" dirty="0" err="1"/>
              <a:t>tháng</a:t>
            </a:r>
            <a:r>
              <a:rPr lang="en-US" sz="2000" dirty="0"/>
              <a:t> 7 </a:t>
            </a:r>
            <a:r>
              <a:rPr lang="en-US" sz="2000" dirty="0" err="1"/>
              <a:t>năm</a:t>
            </a:r>
            <a:r>
              <a:rPr lang="en-US" sz="2000" dirty="0"/>
              <a:t> 2020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 Y </a:t>
            </a:r>
            <a:r>
              <a:rPr lang="en-US" sz="2000" dirty="0" err="1"/>
              <a:t>tế</a:t>
            </a:r>
            <a:r>
              <a:rPr lang="en-US" sz="2000" dirty="0"/>
              <a:t> </a:t>
            </a:r>
            <a:r>
              <a:rPr lang="en-US" sz="2000" dirty="0" err="1"/>
              <a:t>quy</a:t>
            </a:r>
            <a:r>
              <a:rPr lang="en-US" sz="2000" dirty="0"/>
              <a:t> </a:t>
            </a:r>
            <a:r>
              <a:rPr lang="en-US" sz="2000" dirty="0" err="1"/>
              <a:t>định</a:t>
            </a:r>
            <a:r>
              <a:rPr lang="en-US" sz="2000" dirty="0"/>
              <a:t> 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nội</a:t>
            </a:r>
            <a:r>
              <a:rPr lang="en-US" sz="2000" dirty="0"/>
              <a:t> dung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đấu</a:t>
            </a:r>
            <a:r>
              <a:rPr lang="en-US" sz="2000" dirty="0"/>
              <a:t> </a:t>
            </a:r>
            <a:r>
              <a:rPr lang="en-US" sz="2000" dirty="0" err="1"/>
              <a:t>thầu</a:t>
            </a:r>
            <a:r>
              <a:rPr lang="en-US" sz="2000" dirty="0"/>
              <a:t> </a:t>
            </a:r>
            <a:r>
              <a:rPr lang="en-US" sz="2000" dirty="0" err="1"/>
              <a:t>trang</a:t>
            </a:r>
            <a:r>
              <a:rPr lang="en-US" sz="2000" dirty="0"/>
              <a:t> </a:t>
            </a:r>
            <a:r>
              <a:rPr lang="en-US" sz="2000" dirty="0" err="1"/>
              <a:t>thiết</a:t>
            </a:r>
            <a:r>
              <a:rPr lang="en-US" sz="2000" dirty="0"/>
              <a:t> </a:t>
            </a:r>
            <a:r>
              <a:rPr lang="en-US" sz="2000" dirty="0" err="1"/>
              <a:t>bị</a:t>
            </a:r>
            <a:r>
              <a:rPr lang="en-US" sz="2000" dirty="0"/>
              <a:t> y </a:t>
            </a:r>
            <a:r>
              <a:rPr lang="en-US" sz="2000" dirty="0" err="1"/>
              <a:t>tế</a:t>
            </a:r>
            <a:r>
              <a:rPr lang="en-US" sz="2000" dirty="0"/>
              <a:t> </a:t>
            </a:r>
            <a:r>
              <a:rPr lang="en-US" sz="2000" dirty="0" err="1"/>
              <a:t>tại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cơ</a:t>
            </a:r>
            <a:r>
              <a:rPr lang="en-US" sz="2000" dirty="0"/>
              <a:t> </a:t>
            </a:r>
            <a:r>
              <a:rPr lang="en-US" sz="2000" dirty="0" err="1"/>
              <a:t>sở</a:t>
            </a:r>
            <a:r>
              <a:rPr lang="en-US" sz="2000" dirty="0"/>
              <a:t> y </a:t>
            </a:r>
            <a:r>
              <a:rPr lang="en-US" sz="2000" dirty="0" err="1"/>
              <a:t>tế</a:t>
            </a:r>
            <a:r>
              <a:rPr lang="en-US" sz="2000" dirty="0"/>
              <a:t> </a:t>
            </a:r>
            <a:r>
              <a:rPr lang="en-US" sz="2000" dirty="0" err="1"/>
              <a:t>công</a:t>
            </a:r>
            <a:r>
              <a:rPr lang="en-US" sz="2000" dirty="0"/>
              <a:t> </a:t>
            </a:r>
            <a:r>
              <a:rPr lang="en-US" sz="2000" dirty="0" err="1"/>
              <a:t>lập</a:t>
            </a:r>
            <a:r>
              <a:rPr lang="en-US" sz="2000" dirty="0"/>
              <a:t> do </a:t>
            </a:r>
            <a:r>
              <a:rPr lang="en-US" sz="2000" dirty="0" err="1"/>
              <a:t>Bộ</a:t>
            </a:r>
            <a:r>
              <a:rPr lang="en-US" sz="2000" dirty="0"/>
              <a:t> </a:t>
            </a:r>
            <a:r>
              <a:rPr lang="en-US" sz="2000" dirty="0" err="1"/>
              <a:t>trưởng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 Y </a:t>
            </a:r>
            <a:r>
              <a:rPr lang="en-US" sz="2000" dirty="0" err="1"/>
              <a:t>tế</a:t>
            </a:r>
            <a:r>
              <a:rPr lang="en-US" sz="2000" dirty="0"/>
              <a:t> ban </a:t>
            </a:r>
            <a:r>
              <a:rPr lang="en-US" sz="2000" dirty="0" err="1"/>
              <a:t>hành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Nghị</a:t>
            </a:r>
            <a:r>
              <a:rPr lang="en-US" sz="2000" dirty="0"/>
              <a:t> </a:t>
            </a:r>
            <a:r>
              <a:rPr lang="en-US" sz="2000" dirty="0" err="1"/>
              <a:t>định</a:t>
            </a:r>
            <a:r>
              <a:rPr lang="en-US" sz="2000" dirty="0"/>
              <a:t> 63/2014/NĐ-CP </a:t>
            </a:r>
            <a:r>
              <a:rPr lang="en-US" sz="2000" dirty="0" err="1"/>
              <a:t>ngày</a:t>
            </a:r>
            <a:r>
              <a:rPr lang="en-US" sz="2000" dirty="0"/>
              <a:t> 15 </a:t>
            </a:r>
            <a:r>
              <a:rPr lang="en-US" sz="2000" dirty="0" err="1"/>
              <a:t>tháng</a:t>
            </a:r>
            <a:r>
              <a:rPr lang="en-US" sz="2000" dirty="0"/>
              <a:t> 8 </a:t>
            </a:r>
            <a:r>
              <a:rPr lang="en-US" sz="2000" dirty="0" err="1"/>
              <a:t>năm</a:t>
            </a:r>
            <a:r>
              <a:rPr lang="en-US" sz="2000" dirty="0"/>
              <a:t> 2014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Chính</a:t>
            </a:r>
            <a:r>
              <a:rPr lang="en-US" sz="2000" dirty="0"/>
              <a:t> </a:t>
            </a:r>
            <a:r>
              <a:rPr lang="en-US" sz="2000" dirty="0" err="1"/>
              <a:t>phủ</a:t>
            </a:r>
            <a:r>
              <a:rPr lang="en-US" sz="2000" dirty="0"/>
              <a:t> </a:t>
            </a:r>
            <a:r>
              <a:rPr lang="en-US" sz="2000" dirty="0" err="1"/>
              <a:t>hướng</a:t>
            </a:r>
            <a:r>
              <a:rPr lang="en-US" sz="2000" dirty="0"/>
              <a:t> </a:t>
            </a:r>
            <a:r>
              <a:rPr lang="en-US" sz="2000" dirty="0" err="1"/>
              <a:t>dẫn</a:t>
            </a:r>
            <a:r>
              <a:rPr lang="en-US" sz="2000" dirty="0"/>
              <a:t> </a:t>
            </a:r>
            <a:r>
              <a:rPr lang="en-US" sz="2000" dirty="0" err="1"/>
              <a:t>Luật</a:t>
            </a:r>
            <a:r>
              <a:rPr lang="en-US" sz="2000" dirty="0"/>
              <a:t> </a:t>
            </a:r>
            <a:r>
              <a:rPr lang="en-US" sz="2000" dirty="0" err="1"/>
              <a:t>Đấu</a:t>
            </a:r>
            <a:r>
              <a:rPr lang="en-US" sz="2000" dirty="0"/>
              <a:t> </a:t>
            </a:r>
            <a:r>
              <a:rPr lang="en-US" sz="2000" dirty="0" err="1"/>
              <a:t>thầu</a:t>
            </a:r>
            <a:r>
              <a:rPr lang="en-US" sz="2000" dirty="0"/>
              <a:t> 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lựa</a:t>
            </a:r>
            <a:r>
              <a:rPr lang="en-US" sz="2000" dirty="0"/>
              <a:t> </a:t>
            </a:r>
            <a:r>
              <a:rPr lang="en-US" sz="2000" dirty="0" err="1"/>
              <a:t>chọn</a:t>
            </a:r>
            <a:r>
              <a:rPr lang="en-US" sz="2000" dirty="0"/>
              <a:t> </a:t>
            </a:r>
            <a:r>
              <a:rPr lang="en-US" sz="2000" dirty="0" err="1"/>
              <a:t>nhà</a:t>
            </a:r>
            <a:r>
              <a:rPr lang="en-US" sz="2000" dirty="0"/>
              <a:t> </a:t>
            </a:r>
            <a:r>
              <a:rPr lang="en-US" sz="2000" dirty="0" err="1"/>
              <a:t>thầu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Luật</a:t>
            </a:r>
            <a:r>
              <a:rPr lang="en-US" sz="2000" dirty="0"/>
              <a:t> </a:t>
            </a:r>
            <a:r>
              <a:rPr lang="en-US" sz="2000" dirty="0" err="1"/>
              <a:t>đấu</a:t>
            </a:r>
            <a:r>
              <a:rPr lang="en-US" sz="2000" dirty="0"/>
              <a:t> </a:t>
            </a:r>
            <a:r>
              <a:rPr lang="en-US" sz="2000" dirty="0" err="1"/>
              <a:t>thầu</a:t>
            </a:r>
            <a:r>
              <a:rPr lang="en-US" sz="2000" dirty="0"/>
              <a:t> 2013</a:t>
            </a:r>
            <a:r>
              <a:rPr lang="en-US" sz="2000" dirty="0" smtClean="0"/>
              <a:t>.</a:t>
            </a:r>
          </a:p>
          <a:p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câu</a:t>
            </a:r>
            <a:r>
              <a:rPr lang="en-US" sz="2000" dirty="0"/>
              <a:t> </a:t>
            </a:r>
            <a:r>
              <a:rPr lang="en-US" sz="2000" dirty="0" err="1"/>
              <a:t>hỏi</a:t>
            </a:r>
            <a:r>
              <a:rPr lang="en-US" sz="2000" dirty="0"/>
              <a:t> </a:t>
            </a:r>
            <a:r>
              <a:rPr lang="en-US" sz="2000" dirty="0" err="1"/>
              <a:t>chuyên</a:t>
            </a:r>
            <a:r>
              <a:rPr lang="en-US" sz="2000" dirty="0"/>
              <a:t> </a:t>
            </a:r>
            <a:r>
              <a:rPr lang="en-US" sz="2000" dirty="0" err="1"/>
              <a:t>môn</a:t>
            </a:r>
            <a:r>
              <a:rPr lang="en-US" sz="2000" dirty="0"/>
              <a:t> </a:t>
            </a:r>
            <a:r>
              <a:rPr lang="en-US" sz="2000" dirty="0" err="1"/>
              <a:t>đáp</a:t>
            </a:r>
            <a:r>
              <a:rPr lang="en-US" sz="2000" dirty="0"/>
              <a:t> </a:t>
            </a:r>
            <a:r>
              <a:rPr lang="en-US" sz="2000" dirty="0" err="1"/>
              <a:t>ứng</a:t>
            </a:r>
            <a:r>
              <a:rPr lang="en-US" sz="2000" dirty="0"/>
              <a:t> </a:t>
            </a:r>
            <a:r>
              <a:rPr lang="en-US" sz="2000" dirty="0" err="1"/>
              <a:t>yêu</a:t>
            </a:r>
            <a:r>
              <a:rPr lang="en-US" sz="2000" dirty="0"/>
              <a:t> </a:t>
            </a:r>
            <a:r>
              <a:rPr lang="en-US" sz="2000" dirty="0" err="1"/>
              <a:t>cầu</a:t>
            </a:r>
            <a:r>
              <a:rPr lang="en-US" sz="2000" dirty="0"/>
              <a:t> </a:t>
            </a:r>
            <a:r>
              <a:rPr lang="en-US" sz="2000" dirty="0" err="1"/>
              <a:t>vị</a:t>
            </a:r>
            <a:r>
              <a:rPr lang="en-US" sz="2000" dirty="0"/>
              <a:t> </a:t>
            </a:r>
            <a:r>
              <a:rPr lang="en-US" sz="2000" dirty="0" err="1"/>
              <a:t>trí</a:t>
            </a:r>
            <a:r>
              <a:rPr lang="en-US" sz="2000" dirty="0"/>
              <a:t> </a:t>
            </a:r>
            <a:r>
              <a:rPr lang="en-US" sz="2000" dirty="0" err="1"/>
              <a:t>việc</a:t>
            </a:r>
            <a:r>
              <a:rPr lang="en-US" sz="2000" dirty="0"/>
              <a:t> </a:t>
            </a:r>
            <a:r>
              <a:rPr lang="en-US" sz="2000" dirty="0" err="1"/>
              <a:t>làm</a:t>
            </a:r>
            <a:endParaRPr lang="en-US" sz="2000" dirty="0"/>
          </a:p>
          <a:p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98" y="416216"/>
            <a:ext cx="1921248" cy="14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17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TÀI LIỆU ÔN 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B.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Kiến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chuyên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môn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: 60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điểm</a:t>
            </a:r>
            <a:endParaRPr 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 smtClean="0"/>
              <a:t>2. Y </a:t>
            </a:r>
            <a:r>
              <a:rPr lang="en-US" sz="2400" b="1" dirty="0" err="1"/>
              <a:t>tế</a:t>
            </a:r>
            <a:r>
              <a:rPr lang="en-US" sz="2400" b="1" dirty="0"/>
              <a:t> </a:t>
            </a:r>
            <a:r>
              <a:rPr lang="en-US" sz="2400" b="1" dirty="0" err="1"/>
              <a:t>công</a:t>
            </a:r>
            <a:r>
              <a:rPr lang="en-US" sz="2400" b="1" dirty="0"/>
              <a:t> </a:t>
            </a:r>
            <a:r>
              <a:rPr lang="en-US" sz="2400" b="1" dirty="0" err="1"/>
              <a:t>cộng</a:t>
            </a:r>
            <a:r>
              <a:rPr lang="en-US" sz="2400" b="1" dirty="0"/>
              <a:t>: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Quản</a:t>
            </a:r>
            <a:r>
              <a:rPr lang="en-US" sz="2400" b="1" dirty="0"/>
              <a:t> </a:t>
            </a:r>
            <a:r>
              <a:rPr lang="en-US" sz="2400" b="1" dirty="0" err="1"/>
              <a:t>lý</a:t>
            </a:r>
            <a:r>
              <a:rPr lang="en-US" sz="2400" b="1" dirty="0"/>
              <a:t> </a:t>
            </a:r>
            <a:r>
              <a:rPr lang="en-US" sz="2400" b="1" dirty="0" err="1"/>
              <a:t>chất</a:t>
            </a:r>
            <a:r>
              <a:rPr lang="en-US" sz="2400" b="1" dirty="0"/>
              <a:t> </a:t>
            </a:r>
            <a:r>
              <a:rPr lang="en-US" sz="2400" b="1" dirty="0" err="1"/>
              <a:t>lượng</a:t>
            </a:r>
            <a:r>
              <a:rPr lang="en-US" sz="2400" b="1" dirty="0"/>
              <a:t>:</a:t>
            </a:r>
            <a:endParaRPr lang="en-US" sz="2400" dirty="0"/>
          </a:p>
          <a:p>
            <a:pPr algn="just"/>
            <a:r>
              <a:rPr lang="en-US" sz="2400" dirty="0" err="1"/>
              <a:t>Thông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19/2013/TT-BYT </a:t>
            </a:r>
            <a:r>
              <a:rPr lang="en-US" sz="2400" dirty="0" err="1"/>
              <a:t>ngày</a:t>
            </a:r>
            <a:r>
              <a:rPr lang="en-US" sz="2400" dirty="0"/>
              <a:t> 12 </a:t>
            </a:r>
            <a:r>
              <a:rPr lang="en-US" sz="2400" dirty="0" err="1"/>
              <a:t>tháng</a:t>
            </a:r>
            <a:r>
              <a:rPr lang="en-US" sz="2400" dirty="0"/>
              <a:t> 7 </a:t>
            </a:r>
            <a:r>
              <a:rPr lang="en-US" sz="2400" dirty="0" err="1"/>
              <a:t>năm</a:t>
            </a:r>
            <a:r>
              <a:rPr lang="en-US" sz="2400" dirty="0"/>
              <a:t> 2013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Y </a:t>
            </a:r>
            <a:r>
              <a:rPr lang="en-US" sz="2400" dirty="0" err="1"/>
              <a:t>tế</a:t>
            </a:r>
            <a:r>
              <a:rPr lang="en-US" sz="2400" dirty="0"/>
              <a:t> </a:t>
            </a:r>
            <a:r>
              <a:rPr lang="en-US" sz="2400" dirty="0" err="1"/>
              <a:t>hướng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quản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 </a:t>
            </a:r>
            <a:r>
              <a:rPr lang="en-US" sz="2400" dirty="0" err="1"/>
              <a:t>chất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 </a:t>
            </a:r>
            <a:r>
              <a:rPr lang="en-US" sz="2400" dirty="0" err="1"/>
              <a:t>vụ</a:t>
            </a:r>
            <a:r>
              <a:rPr lang="en-US" sz="2400" dirty="0"/>
              <a:t> </a:t>
            </a:r>
            <a:r>
              <a:rPr lang="en-US" sz="2400" dirty="0" err="1"/>
              <a:t>khám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, </a:t>
            </a:r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tại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viện</a:t>
            </a:r>
            <a:r>
              <a:rPr lang="en-US" sz="2400" dirty="0"/>
              <a:t>.</a:t>
            </a:r>
            <a:endParaRPr lang="en-US" sz="2400" b="1" dirty="0"/>
          </a:p>
          <a:p>
            <a:pPr algn="just"/>
            <a:r>
              <a:rPr lang="en-US" sz="2400" dirty="0" err="1"/>
              <a:t>Nghị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87/2011/NĐ-CP </a:t>
            </a:r>
            <a:r>
              <a:rPr lang="en-US" sz="2400" dirty="0" err="1"/>
              <a:t>ngày</a:t>
            </a:r>
            <a:r>
              <a:rPr lang="en-US" sz="2400" dirty="0"/>
              <a:t> 27 </a:t>
            </a:r>
            <a:r>
              <a:rPr lang="en-US" sz="2400" dirty="0" err="1"/>
              <a:t>tháng</a:t>
            </a:r>
            <a:r>
              <a:rPr lang="en-US" sz="2400" dirty="0"/>
              <a:t> 9 </a:t>
            </a:r>
            <a:r>
              <a:rPr lang="en-US" sz="2400" dirty="0" err="1"/>
              <a:t>năm</a:t>
            </a:r>
            <a:r>
              <a:rPr lang="en-US" sz="2400" dirty="0"/>
              <a:t> 2011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 </a:t>
            </a:r>
            <a:r>
              <a:rPr lang="en-US" sz="2400" dirty="0" err="1"/>
              <a:t>phủ</a:t>
            </a:r>
            <a:r>
              <a:rPr lang="en-US" sz="2400" dirty="0"/>
              <a:t>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cụ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tổ</a:t>
            </a:r>
            <a:r>
              <a:rPr lang="en-US" sz="2400" dirty="0"/>
              <a:t> </a:t>
            </a:r>
            <a:r>
              <a:rPr lang="en-US" sz="2400" dirty="0" err="1"/>
              <a:t>chức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hoạt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tổ</a:t>
            </a:r>
            <a:r>
              <a:rPr lang="en-US" sz="2400" dirty="0"/>
              <a:t> </a:t>
            </a:r>
            <a:r>
              <a:rPr lang="en-US" sz="2400" dirty="0" err="1"/>
              <a:t>chức</a:t>
            </a:r>
            <a:r>
              <a:rPr lang="en-US" sz="2400" dirty="0"/>
              <a:t> </a:t>
            </a:r>
            <a:r>
              <a:rPr lang="en-US" sz="2400" dirty="0" err="1"/>
              <a:t>chứng</a:t>
            </a:r>
            <a:r>
              <a:rPr lang="en-US" sz="2400" dirty="0"/>
              <a:t> </a:t>
            </a:r>
            <a:r>
              <a:rPr lang="en-US" sz="2400" dirty="0" err="1"/>
              <a:t>nhận</a:t>
            </a:r>
            <a:r>
              <a:rPr lang="en-US" sz="2400" dirty="0"/>
              <a:t> </a:t>
            </a:r>
            <a:r>
              <a:rPr lang="en-US" sz="2400" dirty="0" err="1"/>
              <a:t>chất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ở </a:t>
            </a:r>
            <a:r>
              <a:rPr lang="en-US" sz="2400" dirty="0" err="1"/>
              <a:t>Việt</a:t>
            </a:r>
            <a:r>
              <a:rPr lang="en-US" sz="2400" dirty="0"/>
              <a:t> Nam</a:t>
            </a:r>
          </a:p>
          <a:p>
            <a:pPr algn="just"/>
            <a:r>
              <a:rPr lang="en-US" sz="2400" dirty="0" err="1"/>
              <a:t>Bộ</a:t>
            </a:r>
            <a:r>
              <a:rPr lang="en-US" sz="2400" dirty="0"/>
              <a:t> </a:t>
            </a:r>
            <a:r>
              <a:rPr lang="en-US" sz="2400" dirty="0" err="1"/>
              <a:t>tiêu</a:t>
            </a:r>
            <a:r>
              <a:rPr lang="en-US" sz="2400" dirty="0"/>
              <a:t> </a:t>
            </a:r>
            <a:r>
              <a:rPr lang="en-US" sz="2400" dirty="0" err="1"/>
              <a:t>chí</a:t>
            </a:r>
            <a:r>
              <a:rPr lang="en-US" sz="2400" dirty="0"/>
              <a:t> </a:t>
            </a:r>
            <a:r>
              <a:rPr lang="en-US" sz="2400" dirty="0" err="1"/>
              <a:t>đánh</a:t>
            </a:r>
            <a:r>
              <a:rPr lang="en-US" sz="2400" dirty="0"/>
              <a:t> </a:t>
            </a:r>
            <a:r>
              <a:rPr lang="en-US" sz="2400" dirty="0" err="1"/>
              <a:t>giá</a:t>
            </a:r>
            <a:r>
              <a:rPr lang="en-US" sz="2400" dirty="0"/>
              <a:t> </a:t>
            </a:r>
            <a:r>
              <a:rPr lang="en-US" sz="2400" dirty="0" err="1"/>
              <a:t>chất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viện</a:t>
            </a:r>
            <a:endParaRPr lang="en-US" sz="2400" dirty="0"/>
          </a:p>
          <a:p>
            <a:pPr algn="just"/>
            <a:r>
              <a:rPr lang="en-US" sz="2400" dirty="0" err="1"/>
              <a:t>Tiêu</a:t>
            </a:r>
            <a:r>
              <a:rPr lang="en-US" sz="2400" dirty="0"/>
              <a:t> </a:t>
            </a:r>
            <a:r>
              <a:rPr lang="en-US" sz="2400" dirty="0" err="1"/>
              <a:t>chuẩn</a:t>
            </a:r>
            <a:r>
              <a:rPr lang="en-US" sz="2400" dirty="0"/>
              <a:t> </a:t>
            </a:r>
            <a:r>
              <a:rPr lang="en-US" sz="2400" dirty="0" err="1"/>
              <a:t>quản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 </a:t>
            </a:r>
            <a:r>
              <a:rPr lang="en-US" sz="2400" dirty="0" err="1"/>
              <a:t>chất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ISO </a:t>
            </a:r>
            <a:r>
              <a:rPr lang="en-US" sz="2400" dirty="0" smtClean="0"/>
              <a:t>9001:2015</a:t>
            </a:r>
          </a:p>
          <a:p>
            <a:pPr algn="just"/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quy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an </a:t>
            </a:r>
            <a:r>
              <a:rPr lang="en-US" sz="2400" dirty="0" err="1" smtClean="0"/>
              <a:t>toàn</a:t>
            </a:r>
            <a:r>
              <a:rPr lang="en-US" sz="2400" dirty="0" smtClean="0"/>
              <a:t> </a:t>
            </a:r>
            <a:r>
              <a:rPr lang="en-US" sz="2400" dirty="0" err="1" smtClean="0"/>
              <a:t>phòng</a:t>
            </a:r>
            <a:r>
              <a:rPr lang="en-US" sz="2400" dirty="0" smtClean="0"/>
              <a:t> </a:t>
            </a:r>
            <a:r>
              <a:rPr lang="en-US" sz="2400" dirty="0" err="1" smtClean="0"/>
              <a:t>chống</a:t>
            </a:r>
            <a:r>
              <a:rPr lang="en-US" sz="2400" dirty="0" smtClean="0"/>
              <a:t> </a:t>
            </a:r>
            <a:r>
              <a:rPr lang="en-US" sz="2400" dirty="0" err="1" smtClean="0"/>
              <a:t>dịch</a:t>
            </a:r>
            <a:r>
              <a:rPr lang="en-US" sz="2400" dirty="0"/>
              <a:t>.</a:t>
            </a:r>
            <a:endParaRPr lang="en-US" sz="2400" dirty="0" smtClean="0"/>
          </a:p>
          <a:p>
            <a:pPr algn="just"/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hỏi</a:t>
            </a:r>
            <a:r>
              <a:rPr lang="en-US" sz="2400" dirty="0"/>
              <a:t> </a:t>
            </a:r>
            <a:r>
              <a:rPr lang="en-US" sz="2400" dirty="0" err="1"/>
              <a:t>chuyên</a:t>
            </a:r>
            <a:r>
              <a:rPr lang="en-US" sz="2400" dirty="0"/>
              <a:t> </a:t>
            </a:r>
            <a:r>
              <a:rPr lang="en-US" sz="2400" dirty="0" err="1"/>
              <a:t>môn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vị</a:t>
            </a:r>
            <a:r>
              <a:rPr lang="en-US" sz="2400" dirty="0"/>
              <a:t> </a:t>
            </a:r>
            <a:r>
              <a:rPr lang="en-US" sz="2400" dirty="0" err="1"/>
              <a:t>trí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 smtClean="0"/>
              <a:t>làm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/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353" y="403337"/>
            <a:ext cx="1921248" cy="14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1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71D0A64-096E-4302-A11B-A6C161541F73}" vid="{53F3C4A3-8CF7-4924-A2BC-9A90A9D777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6125</TotalTime>
  <Words>2548</Words>
  <Application>Microsoft Office PowerPoint</Application>
  <PresentationFormat>Widescreen</PresentationFormat>
  <Paragraphs>182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TÀI LIỆU ÔN TẬP</vt:lpstr>
      <vt:lpstr> TÀI LIỆU ÔN TẬP</vt:lpstr>
      <vt:lpstr> TÀI LIỆU ÔN TẬP</vt:lpstr>
      <vt:lpstr> TÀI LIỆU ÔN TẬP</vt:lpstr>
      <vt:lpstr> TÀI LIỆU ÔN TẬP</vt:lpstr>
      <vt:lpstr> TÀI LIỆU ÔN TẬP</vt:lpstr>
      <vt:lpstr> TÀI LIỆU ÔN TẬP</vt:lpstr>
      <vt:lpstr> TÀI LIỆU ÔN TẬP</vt:lpstr>
      <vt:lpstr> TÀI LIỆU ÔN TẬP</vt:lpstr>
      <vt:lpstr> TÀI LIỆU ÔN TẬP</vt:lpstr>
      <vt:lpstr> TÀI LIỆU ÔN TẬP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BÁO CÁO HOẠT ĐỘNG  BAN ĐÀO TẠO VÀ PHÁT TRIỂN</dc:title>
  <dc:creator>Binh Ho</dc:creator>
  <cp:lastModifiedBy>BVND-HCM</cp:lastModifiedBy>
  <cp:revision>264</cp:revision>
  <cp:lastPrinted>2019-10-09T03:22:53Z</cp:lastPrinted>
  <dcterms:created xsi:type="dcterms:W3CDTF">2017-03-31T06:40:34Z</dcterms:created>
  <dcterms:modified xsi:type="dcterms:W3CDTF">2022-02-22T06:51:29Z</dcterms:modified>
</cp:coreProperties>
</file>