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606" r:id="rId4"/>
    <p:sldId id="608" r:id="rId5"/>
    <p:sldId id="320" r:id="rId6"/>
    <p:sldId id="321" r:id="rId7"/>
    <p:sldId id="329" r:id="rId8"/>
    <p:sldId id="324" r:id="rId9"/>
    <p:sldId id="326" r:id="rId10"/>
    <p:sldId id="327" r:id="rId11"/>
    <p:sldId id="328" r:id="rId12"/>
    <p:sldId id="330" r:id="rId13"/>
    <p:sldId id="331" r:id="rId14"/>
    <p:sldId id="332" r:id="rId15"/>
    <p:sldId id="334" r:id="rId16"/>
    <p:sldId id="333" r:id="rId17"/>
    <p:sldId id="335" r:id="rId18"/>
    <p:sldId id="336" r:id="rId19"/>
    <p:sldId id="337" r:id="rId20"/>
    <p:sldId id="338" r:id="rId21"/>
    <p:sldId id="339" r:id="rId22"/>
    <p:sldId id="341" r:id="rId23"/>
    <p:sldId id="340" r:id="rId24"/>
    <p:sldId id="342" r:id="rId25"/>
    <p:sldId id="343" r:id="rId26"/>
    <p:sldId id="344" r:id="rId27"/>
    <p:sldId id="347" r:id="rId28"/>
    <p:sldId id="348" r:id="rId29"/>
    <p:sldId id="323" r:id="rId30"/>
    <p:sldId id="345" r:id="rId31"/>
    <p:sldId id="346" r:id="rId32"/>
    <p:sldId id="611" r:id="rId33"/>
    <p:sldId id="311" r:id="rId34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71E7-C79D-4FCE-AFF5-70599371C91E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F8D5C-82BE-4691-B61E-1AA4CB0C4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92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39470-A83E-450D-88BA-8646411434C7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FE15A-A709-440D-A263-858A6D6B4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8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8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22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7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82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9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38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5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2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6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6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0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78BAAE-CF02-4A0B-93C7-0B020A448DB8}" type="datetimeFigureOut">
              <a:rPr lang="en-US" smtClean="0"/>
              <a:t>19/10/2018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677A3D-1959-47C6-8763-393EFF337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FC9BC-5C70-4B7C-95C5-48E208D36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8320" y="1197189"/>
            <a:ext cx="10241280" cy="20489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800" b="1" dirty="0">
                <a:solidFill>
                  <a:srgbClr val="7030A0"/>
                </a:solidFill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4800" b="1" dirty="0">
                <a:solidFill>
                  <a:srgbClr val="7030A0"/>
                </a:solidFill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91E867-FA2B-4BEA-A649-E925F574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4881" y="3429001"/>
            <a:ext cx="8018142" cy="11125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356C231-C75E-457D-BD3F-994247ACD0C6}"/>
              </a:ext>
            </a:extLst>
          </p:cNvPr>
          <p:cNvSpPr txBox="1"/>
          <p:nvPr/>
        </p:nvSpPr>
        <p:spPr>
          <a:xfrm>
            <a:off x="5699760" y="6116320"/>
            <a:ext cx="649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TS. ĐD.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Khánh Linh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ỡng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D</a:t>
            </a:r>
            <a:r>
              <a:rPr lang="vi-VN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Tp. HCM</a:t>
            </a:r>
          </a:p>
        </p:txBody>
      </p:sp>
    </p:spTree>
    <p:extLst>
      <p:ext uri="{BB962C8B-B14F-4D97-AF65-F5344CB8AC3E}">
        <p14:creationId xmlns:p14="http://schemas.microsoft.com/office/powerpoint/2010/main" val="2731651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06B81D-75C8-4B15-9C03-EF01598A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1" y="1"/>
            <a:ext cx="10018713" cy="1246756"/>
          </a:xfrm>
        </p:spPr>
        <p:txBody>
          <a:bodyPr/>
          <a:lstStyle/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loét</a:t>
            </a:r>
            <a:r>
              <a:rPr lang="en-US" dirty="0"/>
              <a:t> (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C4813C-19F9-4828-BE73-69B293152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2FC66E-93F4-4719-891F-EA2D184F7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1" t="17778" r="25166" b="10000"/>
          <a:stretch/>
        </p:blipFill>
        <p:spPr>
          <a:xfrm>
            <a:off x="3129280" y="1246756"/>
            <a:ext cx="6939280" cy="557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9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06B81D-75C8-4B15-9C03-EF01598A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1" y="1"/>
            <a:ext cx="10018713" cy="1066800"/>
          </a:xfrm>
        </p:spPr>
        <p:txBody>
          <a:bodyPr/>
          <a:lstStyle/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loét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C4813C-19F9-4828-BE73-69B293152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22F719-61F8-4747-A145-CD889AE9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5" t="15556" r="13007" b="8889"/>
          <a:stretch/>
        </p:blipFill>
        <p:spPr>
          <a:xfrm>
            <a:off x="2482845" y="1066800"/>
            <a:ext cx="9121779" cy="5181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C5414CF-D5BF-4069-BA91-35F992C2A581}"/>
              </a:ext>
            </a:extLst>
          </p:cNvPr>
          <p:cNvSpPr/>
          <p:nvPr/>
        </p:nvSpPr>
        <p:spPr>
          <a:xfrm>
            <a:off x="2938144" y="6441440"/>
            <a:ext cx="8666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http://www.npuap.org/wp-content/uploads/2014/03/UPDATED-3-9-2014-RCA-Template.pdf</a:t>
            </a:r>
          </a:p>
        </p:txBody>
      </p:sp>
    </p:spTree>
    <p:extLst>
      <p:ext uri="{BB962C8B-B14F-4D97-AF65-F5344CB8AC3E}">
        <p14:creationId xmlns:p14="http://schemas.microsoft.com/office/powerpoint/2010/main" val="256288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6C6DD-55F0-454B-BF83-655805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71" y="1"/>
            <a:ext cx="10018713" cy="131064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trong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viện</a:t>
            </a:r>
            <a:r>
              <a:rPr lang="en-US" dirty="0"/>
              <a:t> - AHRQ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2E5C38-9763-4D94-8385-B36CB4199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3" t="13628" r="22667" b="5483"/>
          <a:stretch/>
        </p:blipFill>
        <p:spPr>
          <a:xfrm>
            <a:off x="2702560" y="1310640"/>
            <a:ext cx="8107680" cy="5547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5F9902-ABCA-45DA-945C-A8D497F4FB61}"/>
              </a:ext>
            </a:extLst>
          </p:cNvPr>
          <p:cNvSpPr/>
          <p:nvPr/>
        </p:nvSpPr>
        <p:spPr>
          <a:xfrm>
            <a:off x="6075679" y="6550223"/>
            <a:ext cx="6116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https://www.ahrq.gov/professionals/systems/hospital/fallpxtoolkit/fallpxtk5.html</a:t>
            </a:r>
          </a:p>
        </p:txBody>
      </p:sp>
    </p:spTree>
    <p:extLst>
      <p:ext uri="{BB962C8B-B14F-4D97-AF65-F5344CB8AC3E}">
        <p14:creationId xmlns:p14="http://schemas.microsoft.com/office/powerpoint/2010/main" val="422019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6C6DD-55F0-454B-BF83-655805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71" y="1"/>
            <a:ext cx="10018713" cy="100435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trong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viện</a:t>
            </a:r>
            <a:r>
              <a:rPr lang="en-US" dirty="0"/>
              <a:t> - NDNQI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5F9902-ABCA-45DA-945C-A8D497F4FB61}"/>
              </a:ext>
            </a:extLst>
          </p:cNvPr>
          <p:cNvSpPr/>
          <p:nvPr/>
        </p:nvSpPr>
        <p:spPr>
          <a:xfrm>
            <a:off x="6075679" y="6586527"/>
            <a:ext cx="6116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https://www.ahrq.gov/professionals/systems/hospital/fallpxtoolkit/fallpxtk5.html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5F6730-9897-4480-89AE-E47DFE83E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7" t="11112" r="14250" b="5777"/>
          <a:stretch/>
        </p:blipFill>
        <p:spPr>
          <a:xfrm>
            <a:off x="2600959" y="927407"/>
            <a:ext cx="653288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62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6C6DD-55F0-454B-BF83-655805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71" y="1"/>
            <a:ext cx="10018713" cy="100435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–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5F9902-ABCA-45DA-945C-A8D497F4FB61}"/>
              </a:ext>
            </a:extLst>
          </p:cNvPr>
          <p:cNvSpPr/>
          <p:nvPr/>
        </p:nvSpPr>
        <p:spPr>
          <a:xfrm>
            <a:off x="6075679" y="6586527"/>
            <a:ext cx="6116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https://www.ahrq.gov/professionals/systems/hospital/fallpxtoolkit/fallpxtk5.html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324613-DA6D-404D-85D6-8DA8DF756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6" t="16740" r="13092" b="6667"/>
          <a:stretch/>
        </p:blipFill>
        <p:spPr>
          <a:xfrm>
            <a:off x="3799840" y="1148081"/>
            <a:ext cx="6796089" cy="52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08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6C6DD-55F0-454B-BF83-655805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71" y="1"/>
            <a:ext cx="10018713" cy="100435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–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c</a:t>
            </a:r>
            <a:r>
              <a:rPr lang="vi-VN" dirty="0"/>
              <a:t>ơ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5F9902-ABCA-45DA-945C-A8D497F4FB61}"/>
              </a:ext>
            </a:extLst>
          </p:cNvPr>
          <p:cNvSpPr/>
          <p:nvPr/>
        </p:nvSpPr>
        <p:spPr>
          <a:xfrm>
            <a:off x="6075679" y="6586527"/>
            <a:ext cx="6116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https://www.ahrq.gov/professionals/systems/hospital/fallpxtoolkit/fallpxtk5.html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0F40EF-B95F-400E-A950-94D7D0EB9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2" t="19556" r="26667" b="10074"/>
          <a:stretch/>
        </p:blipFill>
        <p:spPr>
          <a:xfrm>
            <a:off x="2843299" y="1004351"/>
            <a:ext cx="6615661" cy="56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03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6C6DD-55F0-454B-BF83-655805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71" y="1"/>
            <a:ext cx="10018713" cy="100435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–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5F9902-ABCA-45DA-945C-A8D497F4FB61}"/>
              </a:ext>
            </a:extLst>
          </p:cNvPr>
          <p:cNvSpPr/>
          <p:nvPr/>
        </p:nvSpPr>
        <p:spPr>
          <a:xfrm>
            <a:off x="6075679" y="6586527"/>
            <a:ext cx="6116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https://www.ahrq.gov/professionals/systems/hospital/fallpxtoolkit/fallpxtk5.html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B4E036-4387-4751-878D-E7DD6C52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3" t="24889" r="23000" b="10222"/>
          <a:stretch/>
        </p:blipFill>
        <p:spPr>
          <a:xfrm>
            <a:off x="2508622" y="1004351"/>
            <a:ext cx="7681858" cy="51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5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6C6DD-55F0-454B-BF83-655805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71" y="1"/>
            <a:ext cx="10018713" cy="100435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– Vai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ỡng</a:t>
            </a:r>
            <a:r>
              <a:rPr lang="en-US" dirty="0"/>
              <a:t> 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5F9902-ABCA-45DA-945C-A8D497F4FB61}"/>
              </a:ext>
            </a:extLst>
          </p:cNvPr>
          <p:cNvSpPr/>
          <p:nvPr/>
        </p:nvSpPr>
        <p:spPr>
          <a:xfrm>
            <a:off x="6075679" y="6586527"/>
            <a:ext cx="6116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https://www.ahrq.gov/professionals/systems/hospital/fallpxtoolkit/fallpxtk5.html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4B2765-EAD6-4E4E-8D01-30AEEC12D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32" t="21334" r="14043" b="6521"/>
          <a:stretch/>
        </p:blipFill>
        <p:spPr>
          <a:xfrm>
            <a:off x="2480467" y="814546"/>
            <a:ext cx="8095142" cy="58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6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6C6DD-55F0-454B-BF83-655805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71" y="1"/>
            <a:ext cx="10018713" cy="100435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– Vai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khác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5F9902-ABCA-45DA-945C-A8D497F4FB61}"/>
              </a:ext>
            </a:extLst>
          </p:cNvPr>
          <p:cNvSpPr/>
          <p:nvPr/>
        </p:nvSpPr>
        <p:spPr>
          <a:xfrm>
            <a:off x="6075679" y="6586527"/>
            <a:ext cx="6116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https://www.ahrq.gov/professionals/systems/hospital/fallpxtoolkit/fallpxtk5.html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013B0D-0DA5-4A29-BD7B-91729BD5F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33" t="10517" r="13092" b="5334"/>
          <a:stretch/>
        </p:blipFill>
        <p:spPr>
          <a:xfrm>
            <a:off x="3058160" y="815647"/>
            <a:ext cx="6714809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94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6C6DD-55F0-454B-BF83-655805C5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71" y="1"/>
            <a:ext cx="10018713" cy="100435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–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ờng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5F9902-ABCA-45DA-945C-A8D497F4FB61}"/>
              </a:ext>
            </a:extLst>
          </p:cNvPr>
          <p:cNvSpPr/>
          <p:nvPr/>
        </p:nvSpPr>
        <p:spPr>
          <a:xfrm>
            <a:off x="6075679" y="6586527"/>
            <a:ext cx="61163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https://www.ahrq.gov/professionals/systems/hospital/fallpxtoolkit/fallpxtk5.html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36B719-A042-43B0-96E9-549827202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7" t="10371" r="13092" b="5481"/>
          <a:stretch/>
        </p:blipFill>
        <p:spPr>
          <a:xfrm>
            <a:off x="3131182" y="869359"/>
            <a:ext cx="6948489" cy="57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8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FF7F53-B0C3-4627-AC50-57501A1F5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90600"/>
          </a:xfrm>
        </p:spPr>
        <p:txBody>
          <a:bodyPr/>
          <a:lstStyle/>
          <a:p>
            <a:r>
              <a:rPr lang="en-US" b="1" dirty="0"/>
              <a:t>NỘI 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785251-D6CF-45D6-8697-0EBA29D73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981200"/>
            <a:ext cx="10018713" cy="3810001"/>
          </a:xfrm>
        </p:spPr>
        <p:txBody>
          <a:bodyPr/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3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DBBC3-2516-4271-AAAA-18EAF38A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1" y="0"/>
            <a:ext cx="10018713" cy="121412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CAUTI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5A7FFF-E7CB-4707-AC1A-57A1C76F0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CA3CCA-C6EA-4AA9-9215-013ED910E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4" t="11407" r="32500" b="7556"/>
          <a:stretch/>
        </p:blipFill>
        <p:spPr>
          <a:xfrm>
            <a:off x="1484310" y="1061718"/>
            <a:ext cx="4378960" cy="555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66C611-BDE5-4FB9-AD3C-4B51E5475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3" t="11704" r="23666" b="21629"/>
          <a:stretch/>
        </p:blipFill>
        <p:spPr>
          <a:xfrm>
            <a:off x="5974080" y="1061718"/>
            <a:ext cx="612648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65159AE-597E-43F2-BC77-ADD7AAE69BA4}"/>
              </a:ext>
            </a:extLst>
          </p:cNvPr>
          <p:cNvSpPr/>
          <p:nvPr/>
        </p:nvSpPr>
        <p:spPr>
          <a:xfrm>
            <a:off x="6328732" y="579120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https://www.cdc.gov/nhsn/</a:t>
            </a:r>
            <a:r>
              <a:rPr lang="en-US" sz="1400" dirty="0"/>
              <a:t>pdfs</a:t>
            </a:r>
            <a:r>
              <a:rPr lang="en-US" sz="1600" dirty="0"/>
              <a:t>/pscmanual/7psccauticurrent.pdf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F1E70EC-E64D-4685-8C8F-F729E4717CCE}"/>
              </a:ext>
            </a:extLst>
          </p:cNvPr>
          <p:cNvSpPr/>
          <p:nvPr/>
        </p:nvSpPr>
        <p:spPr>
          <a:xfrm>
            <a:off x="2548734" y="658863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/>
              <a:t>https://www.cdc.gov/infectioncontrol/pdf/guidelines/cauti-guidelines.pdf</a:t>
            </a:r>
          </a:p>
        </p:txBody>
      </p:sp>
    </p:spTree>
    <p:extLst>
      <p:ext uri="{BB962C8B-B14F-4D97-AF65-F5344CB8AC3E}">
        <p14:creationId xmlns:p14="http://schemas.microsoft.com/office/powerpoint/2010/main" val="580572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DBBC3-2516-4271-AAAA-18EAF38A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1" y="0"/>
            <a:ext cx="10018713" cy="1214120"/>
          </a:xfrm>
        </p:spPr>
        <p:txBody>
          <a:bodyPr/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CAUTI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5A7FFF-E7CB-4707-AC1A-57A1C76F0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65159AE-597E-43F2-BC77-ADD7AAE69BA4}"/>
              </a:ext>
            </a:extLst>
          </p:cNvPr>
          <p:cNvSpPr/>
          <p:nvPr/>
        </p:nvSpPr>
        <p:spPr>
          <a:xfrm>
            <a:off x="3809052" y="651944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https://www.cdc.gov/nhsn/</a:t>
            </a:r>
            <a:r>
              <a:rPr lang="en-US" sz="1400" dirty="0"/>
              <a:t>pdfs</a:t>
            </a:r>
            <a:r>
              <a:rPr lang="en-US" sz="1600" dirty="0"/>
              <a:t>/pscmanual/7psccauticurrent.pdf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104CAC-689E-473E-B05E-A3C8E89ED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20000" r="21250" b="7556"/>
          <a:stretch/>
        </p:blipFill>
        <p:spPr>
          <a:xfrm>
            <a:off x="2922426" y="975598"/>
            <a:ext cx="7142480" cy="546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86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FEAA9F-C06B-4C9D-9C8C-2457B4A7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51" y="1"/>
            <a:ext cx="10018713" cy="1066800"/>
          </a:xfrm>
        </p:spPr>
        <p:txBody>
          <a:bodyPr>
            <a:normAutofit/>
          </a:bodyPr>
          <a:lstStyle/>
          <a:p>
            <a:r>
              <a:rPr lang="en-US"/>
              <a:t>Phòng ngừa CLABSI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ED892-3346-4C29-B15D-FD5FB7E3C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0F6EBC-6C9D-44A3-A0D3-8B7303E26A1B}"/>
              </a:ext>
            </a:extLst>
          </p:cNvPr>
          <p:cNvSpPr/>
          <p:nvPr/>
        </p:nvSpPr>
        <p:spPr>
          <a:xfrm>
            <a:off x="4215449" y="640946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https://www.cdc.gov/nhsn/pdfs/training/2017/Puckett_March22.pdf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A5095BB-D5C3-469E-BAAE-FCE993158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5" t="11703" r="9500" b="15555"/>
          <a:stretch/>
        </p:blipFill>
        <p:spPr>
          <a:xfrm>
            <a:off x="1848167" y="1066800"/>
            <a:ext cx="9927274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90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FEAA9F-C06B-4C9D-9C8C-2457B4A7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51" y="1"/>
            <a:ext cx="10018713" cy="1066800"/>
          </a:xfrm>
        </p:spPr>
        <p:txBody>
          <a:bodyPr>
            <a:normAutofit/>
          </a:bodyPr>
          <a:lstStyle/>
          <a:p>
            <a:r>
              <a:rPr lang="en-US"/>
              <a:t>Phòng ngừa CLABSI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ED892-3346-4C29-B15D-FD5FB7E3C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EAAE76-79C4-4A58-AF34-D3F394278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6" t="12592" r="32917" b="7703"/>
          <a:stretch/>
        </p:blipFill>
        <p:spPr>
          <a:xfrm>
            <a:off x="1727200" y="914400"/>
            <a:ext cx="4043680" cy="5466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C8A6BC6-030A-4945-98A5-CCB6D8B11ACC}"/>
              </a:ext>
            </a:extLst>
          </p:cNvPr>
          <p:cNvSpPr/>
          <p:nvPr/>
        </p:nvSpPr>
        <p:spPr>
          <a:xfrm>
            <a:off x="745810" y="6396334"/>
            <a:ext cx="5267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https://www.cdc.gov/nhsn/pdfs/pscmanual/4psc_clabscurrent.pdf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EDF9EC-DA1D-403F-AD9D-3D3F4952C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50" t="10666" r="32750" b="6962"/>
          <a:stretch/>
        </p:blipFill>
        <p:spPr>
          <a:xfrm>
            <a:off x="6013770" y="823102"/>
            <a:ext cx="4257990" cy="55573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0F6EBC-6C9D-44A3-A0D3-8B7303E26A1B}"/>
              </a:ext>
            </a:extLst>
          </p:cNvPr>
          <p:cNvSpPr/>
          <p:nvPr/>
        </p:nvSpPr>
        <p:spPr>
          <a:xfrm>
            <a:off x="5922329" y="637898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https://www.cdc.gov/infectioncontrol/guidelines/pdf/bsi/bsi-guidelines-H.pdf</a:t>
            </a:r>
          </a:p>
        </p:txBody>
      </p:sp>
    </p:spTree>
    <p:extLst>
      <p:ext uri="{BB962C8B-B14F-4D97-AF65-F5344CB8AC3E}">
        <p14:creationId xmlns:p14="http://schemas.microsoft.com/office/powerpoint/2010/main" val="2020510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FEAA9F-C06B-4C9D-9C8C-2457B4A7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51" y="1"/>
            <a:ext cx="10018713" cy="1066800"/>
          </a:xfrm>
        </p:spPr>
        <p:txBody>
          <a:bodyPr>
            <a:normAutofit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sót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quan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thuốc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ED892-3346-4C29-B15D-FD5FB7E3C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48990A-639D-470C-A33B-BF01A6073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68" t="11556" r="25333" b="7406"/>
          <a:stretch/>
        </p:blipFill>
        <p:spPr>
          <a:xfrm>
            <a:off x="3108960" y="866150"/>
            <a:ext cx="5974080" cy="5557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A71021F-DB4E-445D-B9A1-08E095F0F089}"/>
              </a:ext>
            </a:extLst>
          </p:cNvPr>
          <p:cNvSpPr/>
          <p:nvPr/>
        </p:nvSpPr>
        <p:spPr>
          <a:xfrm>
            <a:off x="6585107" y="6395739"/>
            <a:ext cx="573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http://apps.who.int/iris/bitstream/handle/10665/252274/9789241511643-eng.pdf;jsessionid=CAC71C923FA93099E570FCFBF7DCD8CE?sequence=1</a:t>
            </a:r>
          </a:p>
        </p:txBody>
      </p:sp>
    </p:spTree>
    <p:extLst>
      <p:ext uri="{BB962C8B-B14F-4D97-AF65-F5344CB8AC3E}">
        <p14:creationId xmlns:p14="http://schemas.microsoft.com/office/powerpoint/2010/main" val="294514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FEAA9F-C06B-4C9D-9C8C-2457B4A7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51" y="1"/>
            <a:ext cx="10018713" cy="1066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sót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quan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-</a:t>
            </a:r>
            <a:br>
              <a:rPr lang="en-US" dirty="0"/>
            </a:b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cố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ED892-3346-4C29-B15D-FD5FB7E3C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DA2E5C-05A1-4276-8250-EAF7E29B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0" r="27500" b="8296"/>
          <a:stretch/>
        </p:blipFill>
        <p:spPr>
          <a:xfrm>
            <a:off x="2165507" y="1066800"/>
            <a:ext cx="8839200" cy="55778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F6D115C-0E15-4A55-8FF9-758EEF278CCF}"/>
              </a:ext>
            </a:extLst>
          </p:cNvPr>
          <p:cNvSpPr/>
          <p:nvPr/>
        </p:nvSpPr>
        <p:spPr>
          <a:xfrm>
            <a:off x="5985190" y="6587886"/>
            <a:ext cx="7568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https://psnet.ahrq.gov/webmm/case/327/may-i-have-anothermedication-error</a:t>
            </a:r>
          </a:p>
        </p:txBody>
      </p:sp>
    </p:spTree>
    <p:extLst>
      <p:ext uri="{BB962C8B-B14F-4D97-AF65-F5344CB8AC3E}">
        <p14:creationId xmlns:p14="http://schemas.microsoft.com/office/powerpoint/2010/main" val="125435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FEAA9F-C06B-4C9D-9C8C-2457B4A7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51" y="1"/>
            <a:ext cx="10018713" cy="1066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sót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quan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-</a:t>
            </a:r>
            <a:br>
              <a:rPr lang="en-US" dirty="0"/>
            </a:br>
            <a:r>
              <a:rPr lang="en-US" dirty="0"/>
              <a:t>ISMP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9ED892-3346-4C29-B15D-FD5FB7E3C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031" y="2199639"/>
            <a:ext cx="3199450" cy="312420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Institute for Safe Medication Practices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F6D115C-0E15-4A55-8FF9-758EEF278CCF}"/>
              </a:ext>
            </a:extLst>
          </p:cNvPr>
          <p:cNvSpPr/>
          <p:nvPr/>
        </p:nvSpPr>
        <p:spPr>
          <a:xfrm>
            <a:off x="5985190" y="6587886"/>
            <a:ext cx="7568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https://psnet.ahrq.gov/webmm/case/314/multifactorial-medication-mishap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996DFA-0EFE-4F59-94EB-249816C82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4" r="12924"/>
          <a:stretch/>
        </p:blipFill>
        <p:spPr>
          <a:xfrm>
            <a:off x="4194312" y="1442402"/>
            <a:ext cx="6790418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5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FEAA9F-C06B-4C9D-9C8C-2457B4A7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51" y="1"/>
            <a:ext cx="10018713" cy="1066800"/>
          </a:xfrm>
        </p:spPr>
        <p:txBody>
          <a:bodyPr>
            <a:normAutofit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sót</a:t>
            </a:r>
            <a:r>
              <a:rPr lang="en-US" dirty="0"/>
              <a:t> - ISBAR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B670D0-743F-47E5-8A36-B386D57B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94CE76-7605-4041-82AD-6976B96D3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7" t="24000" r="18000" b="14223"/>
          <a:stretch/>
        </p:blipFill>
        <p:spPr>
          <a:xfrm>
            <a:off x="2617625" y="937281"/>
            <a:ext cx="7752081" cy="5544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58E5AE-3C0E-4F66-B91E-2886A0716E09}"/>
              </a:ext>
            </a:extLst>
          </p:cNvPr>
          <p:cNvSpPr/>
          <p:nvPr/>
        </p:nvSpPr>
        <p:spPr>
          <a:xfrm>
            <a:off x="4605996" y="6488668"/>
            <a:ext cx="4564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https://www.slhd.nsw.gov.au/BTF/ISBAR.html</a:t>
            </a:r>
          </a:p>
        </p:txBody>
      </p:sp>
    </p:spTree>
    <p:extLst>
      <p:ext uri="{BB962C8B-B14F-4D97-AF65-F5344CB8AC3E}">
        <p14:creationId xmlns:p14="http://schemas.microsoft.com/office/powerpoint/2010/main" val="1230236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FEAA9F-C06B-4C9D-9C8C-2457B4A78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51" y="1"/>
            <a:ext cx="10018713" cy="1066800"/>
          </a:xfrm>
        </p:spPr>
        <p:txBody>
          <a:bodyPr>
            <a:normAutofit/>
          </a:bodyPr>
          <a:lstStyle/>
          <a:p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sót</a:t>
            </a:r>
            <a:r>
              <a:rPr lang="en-US" dirty="0"/>
              <a:t> - ISBAR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B670D0-743F-47E5-8A36-B386D57B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58E5AE-3C0E-4F66-B91E-2886A0716E09}"/>
              </a:ext>
            </a:extLst>
          </p:cNvPr>
          <p:cNvSpPr/>
          <p:nvPr/>
        </p:nvSpPr>
        <p:spPr>
          <a:xfrm>
            <a:off x="4605996" y="6488668"/>
            <a:ext cx="4564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https://www.slhd.nsw.gov.au/BTF/ISBAR.html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73242A-CEC4-4D74-8E8B-5EA41121D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3" t="12445" r="12924" b="15555"/>
          <a:stretch/>
        </p:blipFill>
        <p:spPr>
          <a:xfrm>
            <a:off x="2335151" y="965200"/>
            <a:ext cx="8659188" cy="55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21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25530D-5866-4F75-8174-48475749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152" y="1"/>
            <a:ext cx="10018713" cy="985520"/>
          </a:xfrm>
        </p:spPr>
        <p:txBody>
          <a:bodyPr/>
          <a:lstStyle/>
          <a:p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hài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bệnh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0CDA20C-006D-4462-B558-8A48787B3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39" y="1300481"/>
            <a:ext cx="6578596" cy="5413244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3757FE1-37FD-4821-98B0-5DC572DBD972}"/>
              </a:ext>
            </a:extLst>
          </p:cNvPr>
          <p:cNvSpPr/>
          <p:nvPr/>
        </p:nvSpPr>
        <p:spPr>
          <a:xfrm>
            <a:off x="1460201" y="2628146"/>
            <a:ext cx="279916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Press Ganey </a:t>
            </a:r>
          </a:p>
          <a:p>
            <a:r>
              <a:rPr lang="en-US" sz="3600" dirty="0"/>
              <a:t>patient </a:t>
            </a:r>
          </a:p>
          <a:p>
            <a:r>
              <a:rPr lang="en-US" sz="3600" dirty="0"/>
              <a:t>satisfaction </a:t>
            </a:r>
          </a:p>
          <a:p>
            <a:r>
              <a:rPr lang="en-US" sz="3600" dirty="0"/>
              <a:t>questionnaire</a:t>
            </a:r>
          </a:p>
        </p:txBody>
      </p:sp>
    </p:spTree>
    <p:extLst>
      <p:ext uri="{BB962C8B-B14F-4D97-AF65-F5344CB8AC3E}">
        <p14:creationId xmlns:p14="http://schemas.microsoft.com/office/powerpoint/2010/main" val="3683460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231" y="0"/>
            <a:ext cx="10018713" cy="1752599"/>
          </a:xfrm>
        </p:spPr>
        <p:txBody>
          <a:bodyPr/>
          <a:lstStyle/>
          <a:p>
            <a:r>
              <a:rPr lang="en-US" b="1" dirty="0" err="1">
                <a:latin typeface="+mn-lt"/>
                <a:cs typeface="Times New Roman" pitchFamily="18" charset="0"/>
              </a:rPr>
              <a:t>Thực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hành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dựa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trên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chứng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cứ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là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gì</a:t>
            </a:r>
            <a:r>
              <a:rPr lang="en-US" b="1" dirty="0">
                <a:latin typeface="+mn-lt"/>
                <a:cs typeface="Times New Roman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2231" y="1178560"/>
            <a:ext cx="10648091" cy="5222240"/>
          </a:xfrm>
        </p:spPr>
        <p:txBody>
          <a:bodyPr>
            <a:norm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ích hợp các bằng chứng nghiên cứu tốt nhất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chuyên môn </a:t>
            </a:r>
            <a:r>
              <a:rPr lang="en-AU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hiện</a:t>
            </a:r>
            <a:r>
              <a:rPr lang="en-AU" b="1" i="1" dirty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hợp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bệnh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vào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thực hành điều dưỡng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/>
              <a:buChar char="à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đưa ra các quyết định lâm sàng về chăm sóc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bệnh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ô hình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học-dịch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vụ (science-to-service) </a:t>
            </a:r>
          </a:p>
          <a:p>
            <a:pPr lvl="1"/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khuyến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khích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tư duy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cực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áp dụng chứng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ứ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dựa trên nghiên cứu (khoa học) 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chứng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ựa trên thực tế (nghệ thuật) </a:t>
            </a: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cung cấp chất lượng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trị NB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hiệu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quả chi phí </a:t>
            </a:r>
            <a:r>
              <a:rPr lang="vi-VN" sz="2600" dirty="0">
                <a:latin typeface="Calibri" pitchFamily="34" charset="0"/>
              </a:rPr>
              <a:t> </a:t>
            </a:r>
            <a:endParaRPr lang="en-AU" sz="2600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536" y="4426576"/>
            <a:ext cx="2258704" cy="225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283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25530D-5866-4F75-8174-48475749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152" y="1"/>
            <a:ext cx="10018713" cy="909816"/>
          </a:xfrm>
        </p:spPr>
        <p:txBody>
          <a:bodyPr/>
          <a:lstStyle/>
          <a:p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hài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bệnh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3757FE1-37FD-4821-98B0-5DC572DBD972}"/>
              </a:ext>
            </a:extLst>
          </p:cNvPr>
          <p:cNvSpPr/>
          <p:nvPr/>
        </p:nvSpPr>
        <p:spPr>
          <a:xfrm>
            <a:off x="1033481" y="2689106"/>
            <a:ext cx="279916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Press Ganey </a:t>
            </a:r>
          </a:p>
          <a:p>
            <a:r>
              <a:rPr lang="en-US" sz="3600" dirty="0"/>
              <a:t>patient </a:t>
            </a:r>
          </a:p>
          <a:p>
            <a:r>
              <a:rPr lang="en-US" sz="3600" dirty="0"/>
              <a:t>satisfaction </a:t>
            </a:r>
          </a:p>
          <a:p>
            <a:r>
              <a:rPr lang="en-US" sz="3600" dirty="0"/>
              <a:t>questionnaire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EADE50-230E-4D76-ACE6-59A1547BD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6" t="10814" r="34166" b="8148"/>
          <a:stretch/>
        </p:blipFill>
        <p:spPr>
          <a:xfrm>
            <a:off x="3738880" y="1003294"/>
            <a:ext cx="4137445" cy="5773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FF68D3-7AEF-4B44-97C6-7D847380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83" t="10666" r="34334" b="5629"/>
          <a:stretch/>
        </p:blipFill>
        <p:spPr>
          <a:xfrm>
            <a:off x="7876325" y="690040"/>
            <a:ext cx="4315675" cy="61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08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25530D-5866-4F75-8174-48475749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152" y="1"/>
            <a:ext cx="10018713" cy="985520"/>
          </a:xfrm>
        </p:spPr>
        <p:txBody>
          <a:bodyPr/>
          <a:lstStyle/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hài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bệnh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CA9AF6-4792-4525-9075-316EE49D3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" t="21481" r="37084" b="7259"/>
          <a:stretch/>
        </p:blipFill>
        <p:spPr>
          <a:xfrm>
            <a:off x="2651760" y="1229359"/>
            <a:ext cx="7934960" cy="527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45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E5A11C-A4DA-4F8E-B8A0-A8F20627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40" y="49321"/>
            <a:ext cx="10018713" cy="1020452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ỡng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C24D79C9-2814-44C8-AEB5-9AAEB3885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47" y="1428270"/>
            <a:ext cx="2956560" cy="2209800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CFB875-0312-41ED-BE43-7166F5D79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68" y="1255362"/>
            <a:ext cx="3081867" cy="1656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ABD866-2B5E-422B-B3DD-F3722098C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68" y="2100557"/>
            <a:ext cx="3081867" cy="2343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BF28B9-52ED-4EA6-8747-FA4BDDA04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93" y="1673468"/>
            <a:ext cx="4406889" cy="2477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8E8EC6-8D4C-452F-9F92-7893D713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3" y="4905997"/>
            <a:ext cx="4076700" cy="1571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F91C705-2D21-4702-8D06-3729215D3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54" y="3986719"/>
            <a:ext cx="3669558" cy="27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06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12009017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0668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81"/>
            <a:ext cx="9144000" cy="792906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r>
              <a:rPr lang="en-US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Cám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ơn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lắng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của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quy</a:t>
            </a:r>
            <a:r>
              <a:rPr lang="en-US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́ vị!</a:t>
            </a:r>
            <a:endParaRPr lang="en-AU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94" y="727587"/>
            <a:ext cx="10934940" cy="624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704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391" y="299721"/>
            <a:ext cx="10018713" cy="1051560"/>
          </a:xfrm>
        </p:spPr>
        <p:txBody>
          <a:bodyPr/>
          <a:lstStyle/>
          <a:p>
            <a:r>
              <a:rPr lang="en-US" b="1" dirty="0" err="1">
                <a:latin typeface="+mn-lt"/>
                <a:cs typeface="Times New Roman" pitchFamily="18" charset="0"/>
              </a:rPr>
              <a:t>Tại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sao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thực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hành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dựa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trên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chứng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  <a:r>
              <a:rPr lang="en-US" b="1" dirty="0" err="1">
                <a:latin typeface="+mn-lt"/>
                <a:cs typeface="Times New Roman" pitchFamily="18" charset="0"/>
              </a:rPr>
              <a:t>cứ</a:t>
            </a:r>
            <a:r>
              <a:rPr lang="en-US" b="1" dirty="0">
                <a:latin typeface="+mn-lt"/>
                <a:cs typeface="Times New Roman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214119"/>
            <a:ext cx="10018713" cy="31242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ung cấp các giải pháp để nâng cao chất lượng chăm sóc sức khỏe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huyến khích tự định hướng học tập suốt đời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ần thiết trong tiến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lâm sàng, thông tin 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bùng nổ công nghệ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13" y="4004098"/>
            <a:ext cx="4366287" cy="273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129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2EF27C-B09A-434F-AF16-99B39708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286" y="0"/>
            <a:ext cx="10018713" cy="1752599"/>
          </a:xfrm>
        </p:spPr>
        <p:txBody>
          <a:bodyPr/>
          <a:lstStyle/>
          <a:p>
            <a:r>
              <a:rPr lang="en-US" b="1" dirty="0" err="1"/>
              <a:t>Chỉ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r>
              <a:rPr lang="en-US" b="1" dirty="0" err="1"/>
              <a:t>chất</a:t>
            </a:r>
            <a:r>
              <a:rPr lang="en-US" b="1" dirty="0"/>
              <a:t> </a:t>
            </a:r>
            <a:r>
              <a:rPr lang="en-US" b="1" dirty="0" err="1"/>
              <a:t>lượng</a:t>
            </a:r>
            <a:r>
              <a:rPr lang="en-US" b="1" dirty="0"/>
              <a:t> </a:t>
            </a:r>
            <a:r>
              <a:rPr lang="en-US" b="1" dirty="0" err="1"/>
              <a:t>chăm</a:t>
            </a:r>
            <a:r>
              <a:rPr lang="en-US" b="1" dirty="0"/>
              <a:t> </a:t>
            </a:r>
            <a:r>
              <a:rPr lang="en-US" b="1" dirty="0" err="1"/>
              <a:t>sóc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(Nursing Quality Indicators)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A2D70C-CE85-41CE-8724-B28E66EC3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74277"/>
            <a:ext cx="10636570" cy="5283724"/>
          </a:xfrm>
        </p:spPr>
        <p:txBody>
          <a:bodyPr>
            <a:normAutofit/>
          </a:bodyPr>
          <a:lstStyle/>
          <a:p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loét</a:t>
            </a:r>
            <a:r>
              <a:rPr lang="en-US" dirty="0"/>
              <a:t> </a:t>
            </a:r>
            <a:r>
              <a:rPr lang="en-US" dirty="0" err="1"/>
              <a:t>tỳ</a:t>
            </a:r>
            <a:r>
              <a:rPr lang="en-US" dirty="0"/>
              <a:t> </a:t>
            </a:r>
            <a:r>
              <a:rPr lang="en-US" dirty="0" err="1"/>
              <a:t>đè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- NPUAP</a:t>
            </a:r>
          </a:p>
          <a:p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- AHRQ</a:t>
            </a:r>
          </a:p>
          <a:p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niệu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quan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(CAUTI) </a:t>
            </a:r>
            <a:r>
              <a:rPr lang="en-US" dirty="0">
                <a:solidFill>
                  <a:srgbClr val="C00000"/>
                </a:solidFill>
              </a:rPr>
              <a:t>- CDC</a:t>
            </a:r>
          </a:p>
          <a:p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huyết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quan </a:t>
            </a:r>
            <a:r>
              <a:rPr lang="en-US" dirty="0" err="1"/>
              <a:t>đến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tinh </a:t>
            </a:r>
            <a:r>
              <a:rPr lang="en-US" dirty="0" err="1"/>
              <a:t>mạch</a:t>
            </a:r>
            <a:r>
              <a:rPr lang="en-US" dirty="0"/>
              <a:t> (CLABSI) </a:t>
            </a:r>
            <a:r>
              <a:rPr lang="en-US" dirty="0">
                <a:solidFill>
                  <a:srgbClr val="C00000"/>
                </a:solidFill>
              </a:rPr>
              <a:t>- CDC</a:t>
            </a:r>
          </a:p>
          <a:p>
            <a:r>
              <a:rPr lang="en-US" dirty="0"/>
              <a:t>Sai </a:t>
            </a:r>
            <a:r>
              <a:rPr lang="en-US" dirty="0" err="1"/>
              <a:t>sót</a:t>
            </a:r>
            <a:r>
              <a:rPr lang="en-US" dirty="0"/>
              <a:t> trong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, ghi </a:t>
            </a:r>
            <a:r>
              <a:rPr lang="en-US" dirty="0" err="1"/>
              <a:t>nhãn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nghiệm</a:t>
            </a:r>
            <a:endParaRPr lang="en-US" dirty="0"/>
          </a:p>
          <a:p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hài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bệnh</a:t>
            </a:r>
            <a:endParaRPr lang="en-US" dirty="0"/>
          </a:p>
          <a:p>
            <a:pPr lvl="1"/>
            <a:r>
              <a:rPr lang="en-US" dirty="0"/>
              <a:t>Press Ganey patient satisfaction questions</a:t>
            </a:r>
          </a:p>
          <a:p>
            <a:pPr lvl="1"/>
            <a:r>
              <a:rPr lang="en-US" dirty="0"/>
              <a:t>Hospital Consumer Assessment of Healthcare Providers </a:t>
            </a:r>
          </a:p>
          <a:p>
            <a:pPr marL="457200" lvl="1" indent="0">
              <a:buNone/>
            </a:pPr>
            <a:r>
              <a:rPr lang="en-US" dirty="0"/>
              <a:t>	and Systems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C8C6DC-6763-4F0D-98AE-DACFB04F6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48" y="4462003"/>
            <a:ext cx="3957352" cy="239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2EF27C-B09A-434F-AF16-99B39708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286" y="1"/>
            <a:ext cx="10018713" cy="1480008"/>
          </a:xfrm>
        </p:spPr>
        <p:txBody>
          <a:bodyPr/>
          <a:lstStyle/>
          <a:p>
            <a:r>
              <a:rPr lang="en-US" b="1" dirty="0" err="1"/>
              <a:t>Báo</a:t>
            </a:r>
            <a:r>
              <a:rPr lang="en-US" b="1" dirty="0"/>
              <a:t> </a:t>
            </a:r>
            <a:r>
              <a:rPr lang="en-US" b="1" dirty="0" err="1"/>
              <a:t>cáo</a:t>
            </a:r>
            <a:r>
              <a:rPr lang="en-US" b="1" dirty="0"/>
              <a:t> </a:t>
            </a:r>
            <a:r>
              <a:rPr lang="en-US" b="1" dirty="0" err="1"/>
              <a:t>dữ</a:t>
            </a:r>
            <a:r>
              <a:rPr lang="en-US" b="1" dirty="0"/>
              <a:t>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so </a:t>
            </a:r>
            <a:r>
              <a:rPr lang="en-US" b="1" dirty="0" err="1"/>
              <a:t>sánh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A2D70C-CE85-41CE-8724-B28E66EC3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74277"/>
            <a:ext cx="10018713" cy="5283724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Cung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trội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Trang web</a:t>
            </a: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ỡng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CA3B970-07E0-4851-A5DD-7CE414FC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3047999"/>
            <a:ext cx="4457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89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06B81D-75C8-4B15-9C03-EF01598A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1" y="1"/>
            <a:ext cx="10018713" cy="962116"/>
          </a:xfrm>
        </p:spPr>
        <p:txBody>
          <a:bodyPr/>
          <a:lstStyle/>
          <a:p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r>
              <a:rPr lang="en-US" b="1" dirty="0" err="1"/>
              <a:t>vết</a:t>
            </a:r>
            <a:r>
              <a:rPr lang="en-US" b="1" dirty="0"/>
              <a:t> </a:t>
            </a:r>
            <a:r>
              <a:rPr lang="en-US" b="1" dirty="0" err="1"/>
              <a:t>loét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C4813C-19F9-4828-BE73-69B293152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AC6113-FFF5-45EF-BD9A-D36A03D84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0" t="12148" r="26500" b="5630"/>
          <a:stretch/>
        </p:blipFill>
        <p:spPr>
          <a:xfrm>
            <a:off x="3770787" y="962117"/>
            <a:ext cx="5648960" cy="55588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0EBEEDF-1766-499C-A9CC-6A1733D54AB6}"/>
              </a:ext>
            </a:extLst>
          </p:cNvPr>
          <p:cNvSpPr/>
          <p:nvPr/>
        </p:nvSpPr>
        <p:spPr>
          <a:xfrm>
            <a:off x="4399280" y="6520934"/>
            <a:ext cx="7792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http://www.npuap.org/resources/educational-and-clinical-resources/push-tool/</a:t>
            </a:r>
          </a:p>
        </p:txBody>
      </p:sp>
    </p:spTree>
    <p:extLst>
      <p:ext uri="{BB962C8B-B14F-4D97-AF65-F5344CB8AC3E}">
        <p14:creationId xmlns:p14="http://schemas.microsoft.com/office/powerpoint/2010/main" val="80446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4B3D5C-0038-4705-9456-5E2DFD06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1" y="0"/>
            <a:ext cx="10018713" cy="1366521"/>
          </a:xfrm>
        </p:spPr>
        <p:txBody>
          <a:bodyPr/>
          <a:lstStyle/>
          <a:p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phòng</a:t>
            </a:r>
            <a:r>
              <a:rPr lang="en-US" b="1" dirty="0"/>
              <a:t> </a:t>
            </a:r>
            <a:r>
              <a:rPr lang="en-US" b="1" dirty="0" err="1"/>
              <a:t>ngừa</a:t>
            </a:r>
            <a:r>
              <a:rPr lang="en-US" b="1" dirty="0"/>
              <a:t> </a:t>
            </a:r>
            <a:r>
              <a:rPr lang="en-US" b="1" dirty="0" err="1"/>
              <a:t>loét</a:t>
            </a:r>
            <a:r>
              <a:rPr lang="en-US" b="1" dirty="0"/>
              <a:t> (ICU)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E9A14F-B77F-4109-AA28-7295CEA0F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ACBBC7-784E-4101-BC80-392BB508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7" t="15556" r="20916" b="8147"/>
          <a:stretch/>
        </p:blipFill>
        <p:spPr>
          <a:xfrm>
            <a:off x="2926080" y="1366521"/>
            <a:ext cx="7132320" cy="53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5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A4D21E-3136-4F47-8356-D33CB9D8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231" y="1"/>
            <a:ext cx="10018713" cy="1300480"/>
          </a:xfrm>
        </p:spPr>
        <p:txBody>
          <a:bodyPr/>
          <a:lstStyle/>
          <a:p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phòng</a:t>
            </a:r>
            <a:r>
              <a:rPr lang="en-US" b="1" dirty="0"/>
              <a:t> </a:t>
            </a:r>
            <a:r>
              <a:rPr lang="en-US" b="1" dirty="0" err="1"/>
              <a:t>ngừa</a:t>
            </a:r>
            <a:r>
              <a:rPr lang="en-US" b="1" dirty="0"/>
              <a:t> </a:t>
            </a:r>
            <a:r>
              <a:rPr lang="en-US" b="1" dirty="0" err="1"/>
              <a:t>loét</a:t>
            </a:r>
            <a:r>
              <a:rPr lang="en-US" b="1" dirty="0"/>
              <a:t> (</a:t>
            </a:r>
            <a:r>
              <a:rPr lang="en-US" b="1" dirty="0" err="1"/>
              <a:t>bệnh</a:t>
            </a:r>
            <a:r>
              <a:rPr lang="en-US" b="1" dirty="0"/>
              <a:t> nhi)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7B8954-54C6-434B-BFEB-37D812E39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64CB77-D74E-4A72-8A2A-CF3023C9D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7" t="13036" r="20751" b="5926"/>
          <a:stretch/>
        </p:blipFill>
        <p:spPr>
          <a:xfrm>
            <a:off x="2922426" y="1300480"/>
            <a:ext cx="7142480" cy="55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69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448</TotalTime>
  <Words>637</Words>
  <Application>Microsoft Office PowerPoint</Application>
  <PresentationFormat>Widescreen</PresentationFormat>
  <Paragraphs>92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Corbel</vt:lpstr>
      <vt:lpstr>Times New Roman</vt:lpstr>
      <vt:lpstr>Wingdings</vt:lpstr>
      <vt:lpstr>Parallax</vt:lpstr>
      <vt:lpstr>Thực hành dựa trên chứng cứ  hướng đến chất lượng chăm sóc</vt:lpstr>
      <vt:lpstr>NỘI DUNG</vt:lpstr>
      <vt:lpstr>Thực hành dựa trên chứng cứ là gì?</vt:lpstr>
      <vt:lpstr>Tại sao thực hành dựa trên chứng cứ?</vt:lpstr>
      <vt:lpstr>Chỉ số đánh giá chất lượng chăm sóc (Nursing Quality Indicators)</vt:lpstr>
      <vt:lpstr>Báo cáo dữ liệu và so sánh</vt:lpstr>
      <vt:lpstr>Đánh giá vết loét</vt:lpstr>
      <vt:lpstr>Thực hành phòng ngừa loét (ICU)</vt:lpstr>
      <vt:lpstr>Thực hành phòng ngừa loét (bệnh nhi)</vt:lpstr>
      <vt:lpstr>Thực hành phòng ngừa loét (nằm lâu)</vt:lpstr>
      <vt:lpstr>Phân tích nguyên nhân gây loét</vt:lpstr>
      <vt:lpstr>Phòng ngừa té ngã trong bệnh viện - AHRQ</vt:lpstr>
      <vt:lpstr>Phòng ngừa té ngã trong bệnh viện - NDNQI</vt:lpstr>
      <vt:lpstr>Phòng ngừa té ngã – Cách tính tỉ lệ té ngã</vt:lpstr>
      <vt:lpstr>Phòng ngừa té ngã – Đánh giá nguy cơ</vt:lpstr>
      <vt:lpstr>Phòng ngừa té ngã – Bảng kiểm theo dõi </vt:lpstr>
      <vt:lpstr>Phòng ngừa té ngã – Vai trò điều dưỡng CS</vt:lpstr>
      <vt:lpstr>Phòng ngừa té ngã – Vai trò nhân viên khác</vt:lpstr>
      <vt:lpstr>Phòng ngừa té ngã – Công cụ đo lường</vt:lpstr>
      <vt:lpstr>Phòng ngừa CAUTI</vt:lpstr>
      <vt:lpstr>Phòng ngừa CAUTI</vt:lpstr>
      <vt:lpstr>Phòng ngừa CLABSI</vt:lpstr>
      <vt:lpstr>Phòng ngừa CLABSI</vt:lpstr>
      <vt:lpstr>Phòng ngừa sai sót liên quan dùng thuốc</vt:lpstr>
      <vt:lpstr>Phòng ngừa sai sót liên quan dùng thuốc - Báo cáo sự cố</vt:lpstr>
      <vt:lpstr>Phòng ngừa sai sót liên quan dùng thuốc - ISMP</vt:lpstr>
      <vt:lpstr>Phòng ngừa sai sót - ISBAR</vt:lpstr>
      <vt:lpstr>Phòng ngừa sai sót - ISBAR</vt:lpstr>
      <vt:lpstr>Sự hài lòng của người bệnh</vt:lpstr>
      <vt:lpstr>Sự hài lòng của người bệnh</vt:lpstr>
      <vt:lpstr>Giải pháp tăng sự hài lòng người bệnh</vt:lpstr>
      <vt:lpstr>Chứng cứ thực hành chăm sóc điều dưỡng</vt:lpstr>
      <vt:lpstr>Cám ơn sự lắng nghe của quý vị!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ĐIỀU DƯỠNG TỰ TIN TIẾN BƯỚC</dc:title>
  <dc:creator>Linh Tran</dc:creator>
  <cp:lastModifiedBy>BVND-HCM</cp:lastModifiedBy>
  <cp:revision>44</cp:revision>
  <cp:lastPrinted>2018-09-27T03:35:18Z</cp:lastPrinted>
  <dcterms:created xsi:type="dcterms:W3CDTF">2018-05-10T20:31:59Z</dcterms:created>
  <dcterms:modified xsi:type="dcterms:W3CDTF">2018-10-19T10:15:22Z</dcterms:modified>
</cp:coreProperties>
</file>